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41"/>
  </p:notesMasterIdLst>
  <p:sldIdLst>
    <p:sldId id="258" r:id="rId2"/>
    <p:sldId id="528" r:id="rId3"/>
    <p:sldId id="601" r:id="rId4"/>
    <p:sldId id="602" r:id="rId5"/>
    <p:sldId id="603" r:id="rId6"/>
    <p:sldId id="604" r:id="rId7"/>
    <p:sldId id="605" r:id="rId8"/>
    <p:sldId id="608" r:id="rId9"/>
    <p:sldId id="607" r:id="rId10"/>
    <p:sldId id="609" r:id="rId11"/>
    <p:sldId id="611" r:id="rId12"/>
    <p:sldId id="612" r:id="rId13"/>
    <p:sldId id="610" r:id="rId14"/>
    <p:sldId id="616" r:id="rId15"/>
    <p:sldId id="606" r:id="rId16"/>
    <p:sldId id="613" r:id="rId17"/>
    <p:sldId id="615" r:id="rId18"/>
    <p:sldId id="614" r:id="rId19"/>
    <p:sldId id="617" r:id="rId20"/>
    <p:sldId id="618" r:id="rId21"/>
    <p:sldId id="620" r:id="rId22"/>
    <p:sldId id="621" r:id="rId23"/>
    <p:sldId id="622" r:id="rId24"/>
    <p:sldId id="623" r:id="rId25"/>
    <p:sldId id="625" r:id="rId26"/>
    <p:sldId id="624" r:id="rId27"/>
    <p:sldId id="626" r:id="rId28"/>
    <p:sldId id="627" r:id="rId29"/>
    <p:sldId id="628" r:id="rId30"/>
    <p:sldId id="629" r:id="rId31"/>
    <p:sldId id="630" r:id="rId32"/>
    <p:sldId id="631" r:id="rId33"/>
    <p:sldId id="633" r:id="rId34"/>
    <p:sldId id="632" r:id="rId35"/>
    <p:sldId id="634" r:id="rId36"/>
    <p:sldId id="635" r:id="rId37"/>
    <p:sldId id="636" r:id="rId38"/>
    <p:sldId id="637" r:id="rId39"/>
    <p:sldId id="257"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p:cViewPr varScale="1">
        <p:scale>
          <a:sx n="108" d="100"/>
          <a:sy n="108" d="100"/>
        </p:scale>
        <p:origin x="809"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2D85D-51A9-4A11-8415-A57B944056D9}"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zh-CN" altLang="en-US"/>
        </a:p>
      </dgm:t>
    </dgm:pt>
    <dgm:pt modelId="{24A3306E-759D-48DA-BE2E-9DEBB1A3FE18}">
      <dgm:prSet phldrT="[文本]"/>
      <dgm:spPr/>
      <dgm:t>
        <a:bodyPr/>
        <a:lstStyle/>
        <a:p>
          <a:r>
            <a:rPr lang="en-US" altLang="zh-CN" dirty="0"/>
            <a:t>RDD</a:t>
          </a:r>
          <a:endParaRPr lang="zh-CN" altLang="en-US" dirty="0"/>
        </a:p>
      </dgm:t>
    </dgm:pt>
    <dgm:pt modelId="{6C32E3D5-2C6F-4292-917D-B0C8AD399A67}" type="parTrans" cxnId="{F0CAE45D-981E-4ED7-BA4F-27C791ACD6CC}">
      <dgm:prSet/>
      <dgm:spPr/>
      <dgm:t>
        <a:bodyPr/>
        <a:lstStyle/>
        <a:p>
          <a:endParaRPr lang="zh-CN" altLang="en-US"/>
        </a:p>
      </dgm:t>
    </dgm:pt>
    <dgm:pt modelId="{05B1AF8C-58A7-406E-95F1-B11B54F5701E}" type="sibTrans" cxnId="{F0CAE45D-981E-4ED7-BA4F-27C791ACD6CC}">
      <dgm:prSet/>
      <dgm:spPr/>
      <dgm:t>
        <a:bodyPr/>
        <a:lstStyle/>
        <a:p>
          <a:endParaRPr lang="zh-CN" altLang="en-US"/>
        </a:p>
      </dgm:t>
    </dgm:pt>
    <dgm:pt modelId="{4A33031E-FFB3-4219-B4CC-D3DD9953D1B6}">
      <dgm:prSet phldrT="[文本]"/>
      <dgm:spPr/>
      <dgm:t>
        <a:bodyPr/>
        <a:lstStyle/>
        <a:p>
          <a:r>
            <a:rPr lang="zh-CN" dirty="0"/>
            <a:t>不可变</a:t>
          </a:r>
          <a:endParaRPr lang="zh-CN" altLang="en-US" dirty="0"/>
        </a:p>
      </dgm:t>
    </dgm:pt>
    <dgm:pt modelId="{B5928EE5-3D6C-4C29-B0F2-DB3AE561E774}" type="parTrans" cxnId="{5FFA349A-645D-468A-97FD-729914AEB5D8}">
      <dgm:prSet/>
      <dgm:spPr/>
      <dgm:t>
        <a:bodyPr/>
        <a:lstStyle/>
        <a:p>
          <a:endParaRPr lang="zh-CN" altLang="en-US"/>
        </a:p>
      </dgm:t>
    </dgm:pt>
    <dgm:pt modelId="{CEF4F9D9-22AA-4F8E-A20E-0CDF11AF39C2}" type="sibTrans" cxnId="{5FFA349A-645D-468A-97FD-729914AEB5D8}">
      <dgm:prSet/>
      <dgm:spPr/>
      <dgm:t>
        <a:bodyPr/>
        <a:lstStyle/>
        <a:p>
          <a:endParaRPr lang="zh-CN" altLang="en-US"/>
        </a:p>
      </dgm:t>
    </dgm:pt>
    <dgm:pt modelId="{38BDAD34-55C2-4AD1-875D-01232EF7DC2E}">
      <dgm:prSet phldrT="[文本]"/>
      <dgm:spPr/>
      <dgm:t>
        <a:bodyPr/>
        <a:lstStyle/>
        <a:p>
          <a:r>
            <a:rPr lang="zh-CN" altLang="en-US" dirty="0"/>
            <a:t>可分区</a:t>
          </a:r>
        </a:p>
      </dgm:t>
    </dgm:pt>
    <dgm:pt modelId="{E8ED5B05-A2D7-4EE3-97CA-812A83F7632D}" type="parTrans" cxnId="{EDA91DC0-787B-459C-BF6E-2744DA872D34}">
      <dgm:prSet/>
      <dgm:spPr/>
      <dgm:t>
        <a:bodyPr/>
        <a:lstStyle/>
        <a:p>
          <a:endParaRPr lang="zh-CN" altLang="en-US"/>
        </a:p>
      </dgm:t>
    </dgm:pt>
    <dgm:pt modelId="{BB80F288-24FA-4C7E-8F4F-B6C3EEA1C5CA}" type="sibTrans" cxnId="{EDA91DC0-787B-459C-BF6E-2744DA872D34}">
      <dgm:prSet/>
      <dgm:spPr/>
      <dgm:t>
        <a:bodyPr/>
        <a:lstStyle/>
        <a:p>
          <a:endParaRPr lang="zh-CN" altLang="en-US"/>
        </a:p>
      </dgm:t>
    </dgm:pt>
    <dgm:pt modelId="{615040C0-4F50-41DC-B055-B249CBC2947A}">
      <dgm:prSet phldrT="[文本]"/>
      <dgm:spPr/>
      <dgm:t>
        <a:bodyPr/>
        <a:lstStyle/>
        <a:p>
          <a:r>
            <a:rPr lang="zh-CN" altLang="en-US" dirty="0"/>
            <a:t>弹性</a:t>
          </a:r>
        </a:p>
      </dgm:t>
    </dgm:pt>
    <dgm:pt modelId="{4E52292F-A8EC-408F-B9AF-8BD4FECE1829}" type="parTrans" cxnId="{C7385A67-02EF-4AFA-B128-546C772818A7}">
      <dgm:prSet/>
      <dgm:spPr/>
      <dgm:t>
        <a:bodyPr/>
        <a:lstStyle/>
        <a:p>
          <a:endParaRPr lang="zh-CN" altLang="en-US"/>
        </a:p>
      </dgm:t>
    </dgm:pt>
    <dgm:pt modelId="{F70108B2-F925-4FD2-BFC2-A14ADA70377E}" type="sibTrans" cxnId="{C7385A67-02EF-4AFA-B128-546C772818A7}">
      <dgm:prSet/>
      <dgm:spPr/>
      <dgm:t>
        <a:bodyPr/>
        <a:lstStyle/>
        <a:p>
          <a:endParaRPr lang="zh-CN" altLang="en-US"/>
        </a:p>
      </dgm:t>
    </dgm:pt>
    <dgm:pt modelId="{369AF5C4-1D5C-433A-A658-C364927ACFBF}" type="pres">
      <dgm:prSet presAssocID="{57B2D85D-51A9-4A11-8415-A57B944056D9}" presName="theList" presStyleCnt="0">
        <dgm:presLayoutVars>
          <dgm:dir/>
          <dgm:animLvl val="lvl"/>
          <dgm:resizeHandles val="exact"/>
        </dgm:presLayoutVars>
      </dgm:prSet>
      <dgm:spPr/>
    </dgm:pt>
    <dgm:pt modelId="{38A97D82-919E-4A01-99AD-A706E5DFCE2B}" type="pres">
      <dgm:prSet presAssocID="{24A3306E-759D-48DA-BE2E-9DEBB1A3FE18}" presName="compNode" presStyleCnt="0"/>
      <dgm:spPr/>
    </dgm:pt>
    <dgm:pt modelId="{78414101-14F8-4FE3-8631-472CEDE158F7}" type="pres">
      <dgm:prSet presAssocID="{24A3306E-759D-48DA-BE2E-9DEBB1A3FE18}" presName="aNode" presStyleLbl="bgShp" presStyleIdx="0" presStyleCnt="1" custLinFactNeighborY="2047"/>
      <dgm:spPr/>
    </dgm:pt>
    <dgm:pt modelId="{0A0944FE-BC82-4406-969C-89E8B9ACBCB2}" type="pres">
      <dgm:prSet presAssocID="{24A3306E-759D-48DA-BE2E-9DEBB1A3FE18}" presName="textNode" presStyleLbl="bgShp" presStyleIdx="0" presStyleCnt="1"/>
      <dgm:spPr/>
    </dgm:pt>
    <dgm:pt modelId="{23AD85AA-B62C-4A78-93A3-7EF0DC7C51F7}" type="pres">
      <dgm:prSet presAssocID="{24A3306E-759D-48DA-BE2E-9DEBB1A3FE18}" presName="compChildNode" presStyleCnt="0"/>
      <dgm:spPr/>
    </dgm:pt>
    <dgm:pt modelId="{18DCBD0E-CDA9-43BB-B30E-C8192C23CF02}" type="pres">
      <dgm:prSet presAssocID="{24A3306E-759D-48DA-BE2E-9DEBB1A3FE18}" presName="theInnerList" presStyleCnt="0"/>
      <dgm:spPr/>
    </dgm:pt>
    <dgm:pt modelId="{C977511E-7F21-4CFB-880B-59A457975D2E}" type="pres">
      <dgm:prSet presAssocID="{4A33031E-FFB3-4219-B4CC-D3DD9953D1B6}" presName="childNode" presStyleLbl="node1" presStyleIdx="0" presStyleCnt="3">
        <dgm:presLayoutVars>
          <dgm:bulletEnabled val="1"/>
        </dgm:presLayoutVars>
      </dgm:prSet>
      <dgm:spPr/>
    </dgm:pt>
    <dgm:pt modelId="{EC9DFBED-33D1-40E3-958D-BDF512C7A486}" type="pres">
      <dgm:prSet presAssocID="{4A33031E-FFB3-4219-B4CC-D3DD9953D1B6}" presName="aSpace2" presStyleCnt="0"/>
      <dgm:spPr/>
    </dgm:pt>
    <dgm:pt modelId="{427A3854-B705-4A4D-8463-BDA98C54DE8D}" type="pres">
      <dgm:prSet presAssocID="{38BDAD34-55C2-4AD1-875D-01232EF7DC2E}" presName="childNode" presStyleLbl="node1" presStyleIdx="1" presStyleCnt="3">
        <dgm:presLayoutVars>
          <dgm:bulletEnabled val="1"/>
        </dgm:presLayoutVars>
      </dgm:prSet>
      <dgm:spPr/>
    </dgm:pt>
    <dgm:pt modelId="{E43607C6-280A-421D-9AEC-04D0D081656E}" type="pres">
      <dgm:prSet presAssocID="{38BDAD34-55C2-4AD1-875D-01232EF7DC2E}" presName="aSpace2" presStyleCnt="0"/>
      <dgm:spPr/>
    </dgm:pt>
    <dgm:pt modelId="{5F279C1C-4C55-4463-9BA4-D247EDEB36B8}" type="pres">
      <dgm:prSet presAssocID="{615040C0-4F50-41DC-B055-B249CBC2947A}" presName="childNode" presStyleLbl="node1" presStyleIdx="2" presStyleCnt="3">
        <dgm:presLayoutVars>
          <dgm:bulletEnabled val="1"/>
        </dgm:presLayoutVars>
      </dgm:prSet>
      <dgm:spPr/>
    </dgm:pt>
  </dgm:ptLst>
  <dgm:cxnLst>
    <dgm:cxn modelId="{65B5CB30-9A96-4589-AAD9-7682A2D5960A}" type="presOf" srcId="{38BDAD34-55C2-4AD1-875D-01232EF7DC2E}" destId="{427A3854-B705-4A4D-8463-BDA98C54DE8D}" srcOrd="0" destOrd="0" presId="urn:microsoft.com/office/officeart/2005/8/layout/lProcess2"/>
    <dgm:cxn modelId="{F0CAE45D-981E-4ED7-BA4F-27C791ACD6CC}" srcId="{57B2D85D-51A9-4A11-8415-A57B944056D9}" destId="{24A3306E-759D-48DA-BE2E-9DEBB1A3FE18}" srcOrd="0" destOrd="0" parTransId="{6C32E3D5-2C6F-4292-917D-B0C8AD399A67}" sibTransId="{05B1AF8C-58A7-406E-95F1-B11B54F5701E}"/>
    <dgm:cxn modelId="{C7385A67-02EF-4AFA-B128-546C772818A7}" srcId="{24A3306E-759D-48DA-BE2E-9DEBB1A3FE18}" destId="{615040C0-4F50-41DC-B055-B249CBC2947A}" srcOrd="2" destOrd="0" parTransId="{4E52292F-A8EC-408F-B9AF-8BD4FECE1829}" sibTransId="{F70108B2-F925-4FD2-BFC2-A14ADA70377E}"/>
    <dgm:cxn modelId="{CB271668-2E80-4A73-B0B6-76F49D42C1E8}" type="presOf" srcId="{24A3306E-759D-48DA-BE2E-9DEBB1A3FE18}" destId="{0A0944FE-BC82-4406-969C-89E8B9ACBCB2}" srcOrd="1" destOrd="0" presId="urn:microsoft.com/office/officeart/2005/8/layout/lProcess2"/>
    <dgm:cxn modelId="{4669767C-8BB8-4820-8430-2DE34016EC20}" type="presOf" srcId="{4A33031E-FFB3-4219-B4CC-D3DD9953D1B6}" destId="{C977511E-7F21-4CFB-880B-59A457975D2E}" srcOrd="0" destOrd="0" presId="urn:microsoft.com/office/officeart/2005/8/layout/lProcess2"/>
    <dgm:cxn modelId="{945A4F86-98A6-4B07-9694-5CDF3BC12F8B}" type="presOf" srcId="{24A3306E-759D-48DA-BE2E-9DEBB1A3FE18}" destId="{78414101-14F8-4FE3-8631-472CEDE158F7}" srcOrd="0" destOrd="0" presId="urn:microsoft.com/office/officeart/2005/8/layout/lProcess2"/>
    <dgm:cxn modelId="{5FFA349A-645D-468A-97FD-729914AEB5D8}" srcId="{24A3306E-759D-48DA-BE2E-9DEBB1A3FE18}" destId="{4A33031E-FFB3-4219-B4CC-D3DD9953D1B6}" srcOrd="0" destOrd="0" parTransId="{B5928EE5-3D6C-4C29-B0F2-DB3AE561E774}" sibTransId="{CEF4F9D9-22AA-4F8E-A20E-0CDF11AF39C2}"/>
    <dgm:cxn modelId="{579437AB-86FC-47B7-A72A-1BF541799E7D}" type="presOf" srcId="{57B2D85D-51A9-4A11-8415-A57B944056D9}" destId="{369AF5C4-1D5C-433A-A658-C364927ACFBF}" srcOrd="0" destOrd="0" presId="urn:microsoft.com/office/officeart/2005/8/layout/lProcess2"/>
    <dgm:cxn modelId="{EDA91DC0-787B-459C-BF6E-2744DA872D34}" srcId="{24A3306E-759D-48DA-BE2E-9DEBB1A3FE18}" destId="{38BDAD34-55C2-4AD1-875D-01232EF7DC2E}" srcOrd="1" destOrd="0" parTransId="{E8ED5B05-A2D7-4EE3-97CA-812A83F7632D}" sibTransId="{BB80F288-24FA-4C7E-8F4F-B6C3EEA1C5CA}"/>
    <dgm:cxn modelId="{92DD33F9-FFDF-4EF7-905E-098F7D14B086}" type="presOf" srcId="{615040C0-4F50-41DC-B055-B249CBC2947A}" destId="{5F279C1C-4C55-4463-9BA4-D247EDEB36B8}" srcOrd="0" destOrd="0" presId="urn:microsoft.com/office/officeart/2005/8/layout/lProcess2"/>
    <dgm:cxn modelId="{EF88F660-0A1B-44C7-A64F-5175B283C5BC}" type="presParOf" srcId="{369AF5C4-1D5C-433A-A658-C364927ACFBF}" destId="{38A97D82-919E-4A01-99AD-A706E5DFCE2B}" srcOrd="0" destOrd="0" presId="urn:microsoft.com/office/officeart/2005/8/layout/lProcess2"/>
    <dgm:cxn modelId="{64A494AE-0AEC-44AD-AAFF-A80F53F2BDD2}" type="presParOf" srcId="{38A97D82-919E-4A01-99AD-A706E5DFCE2B}" destId="{78414101-14F8-4FE3-8631-472CEDE158F7}" srcOrd="0" destOrd="0" presId="urn:microsoft.com/office/officeart/2005/8/layout/lProcess2"/>
    <dgm:cxn modelId="{C4D123B3-B686-46ED-AC19-3C02D7795AE4}" type="presParOf" srcId="{38A97D82-919E-4A01-99AD-A706E5DFCE2B}" destId="{0A0944FE-BC82-4406-969C-89E8B9ACBCB2}" srcOrd="1" destOrd="0" presId="urn:microsoft.com/office/officeart/2005/8/layout/lProcess2"/>
    <dgm:cxn modelId="{15E63A87-851C-4412-8414-4042BE8EA2A6}" type="presParOf" srcId="{38A97D82-919E-4A01-99AD-A706E5DFCE2B}" destId="{23AD85AA-B62C-4A78-93A3-7EF0DC7C51F7}" srcOrd="2" destOrd="0" presId="urn:microsoft.com/office/officeart/2005/8/layout/lProcess2"/>
    <dgm:cxn modelId="{8486F838-110B-48AE-B23A-9778435A5C30}" type="presParOf" srcId="{23AD85AA-B62C-4A78-93A3-7EF0DC7C51F7}" destId="{18DCBD0E-CDA9-43BB-B30E-C8192C23CF02}" srcOrd="0" destOrd="0" presId="urn:microsoft.com/office/officeart/2005/8/layout/lProcess2"/>
    <dgm:cxn modelId="{875BB509-B123-4063-9B99-52FE040260D6}" type="presParOf" srcId="{18DCBD0E-CDA9-43BB-B30E-C8192C23CF02}" destId="{C977511E-7F21-4CFB-880B-59A457975D2E}" srcOrd="0" destOrd="0" presId="urn:microsoft.com/office/officeart/2005/8/layout/lProcess2"/>
    <dgm:cxn modelId="{D159FEC0-E7D4-4128-9A46-AE6CAA3CCAE3}" type="presParOf" srcId="{18DCBD0E-CDA9-43BB-B30E-C8192C23CF02}" destId="{EC9DFBED-33D1-40E3-958D-BDF512C7A486}" srcOrd="1" destOrd="0" presId="urn:microsoft.com/office/officeart/2005/8/layout/lProcess2"/>
    <dgm:cxn modelId="{EEBFFB05-93F9-4911-816E-680CD5B16A46}" type="presParOf" srcId="{18DCBD0E-CDA9-43BB-B30E-C8192C23CF02}" destId="{427A3854-B705-4A4D-8463-BDA98C54DE8D}" srcOrd="2" destOrd="0" presId="urn:microsoft.com/office/officeart/2005/8/layout/lProcess2"/>
    <dgm:cxn modelId="{1BE48F99-23E0-4CB9-BE5D-D3E0D756F916}" type="presParOf" srcId="{18DCBD0E-CDA9-43BB-B30E-C8192C23CF02}" destId="{E43607C6-280A-421D-9AEC-04D0D081656E}" srcOrd="3" destOrd="0" presId="urn:microsoft.com/office/officeart/2005/8/layout/lProcess2"/>
    <dgm:cxn modelId="{311EF0EF-2221-416F-A43B-ADA85443FE3C}" type="presParOf" srcId="{18DCBD0E-CDA9-43BB-B30E-C8192C23CF02}" destId="{5F279C1C-4C55-4463-9BA4-D247EDEB36B8}"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DCD263-DB09-4178-A707-97FCC873B1FD}"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zh-CN" altLang="en-US"/>
        </a:p>
      </dgm:t>
    </dgm:pt>
    <dgm:pt modelId="{64AD332D-8722-4BF6-9B8B-C5813CE4D7AB}">
      <dgm:prSet phldrT="[文本]"/>
      <dgm:spPr/>
      <dgm:t>
        <a:bodyPr/>
        <a:lstStyle/>
        <a:p>
          <a:r>
            <a:rPr lang="zh-CN" altLang="en-US" dirty="0"/>
            <a:t>数据源创建</a:t>
          </a:r>
        </a:p>
      </dgm:t>
    </dgm:pt>
    <dgm:pt modelId="{7A20391A-9FDA-49C1-8AFC-1EEC753A7169}" type="parTrans" cxnId="{39FEBF20-0D00-4D20-865C-F1866B7F1172}">
      <dgm:prSet/>
      <dgm:spPr/>
      <dgm:t>
        <a:bodyPr/>
        <a:lstStyle/>
        <a:p>
          <a:endParaRPr lang="zh-CN" altLang="en-US"/>
        </a:p>
      </dgm:t>
    </dgm:pt>
    <dgm:pt modelId="{71AB489D-A314-40AD-8975-458D7180AD5B}" type="sibTrans" cxnId="{39FEBF20-0D00-4D20-865C-F1866B7F1172}">
      <dgm:prSet/>
      <dgm:spPr/>
      <dgm:t>
        <a:bodyPr/>
        <a:lstStyle/>
        <a:p>
          <a:endParaRPr lang="zh-CN" altLang="en-US"/>
        </a:p>
      </dgm:t>
    </dgm:pt>
    <dgm:pt modelId="{49A72E91-D79C-49B5-8192-782EF619A7F8}">
      <dgm:prSet phldrT="[文本]"/>
      <dgm:spPr/>
      <dgm:t>
        <a:bodyPr/>
        <a:lstStyle/>
        <a:p>
          <a:r>
            <a:rPr lang="en-US" altLang="zh-CN" dirty="0"/>
            <a:t>Hive</a:t>
          </a:r>
          <a:r>
            <a:rPr lang="zh-CN" altLang="en-US" dirty="0"/>
            <a:t>创建</a:t>
          </a:r>
          <a:endParaRPr lang="en-US" altLang="zh-CN" dirty="0"/>
        </a:p>
      </dgm:t>
    </dgm:pt>
    <dgm:pt modelId="{F589B619-11E4-4F9F-A610-2089385FFB51}" type="parTrans" cxnId="{40BDF514-0819-46EC-9819-555D9D9C1BA6}">
      <dgm:prSet/>
      <dgm:spPr/>
      <dgm:t>
        <a:bodyPr/>
        <a:lstStyle/>
        <a:p>
          <a:endParaRPr lang="zh-CN" altLang="en-US"/>
        </a:p>
      </dgm:t>
    </dgm:pt>
    <dgm:pt modelId="{C8D9E159-CDC3-458A-9861-2D229E24DC6D}" type="sibTrans" cxnId="{40BDF514-0819-46EC-9819-555D9D9C1BA6}">
      <dgm:prSet/>
      <dgm:spPr/>
      <dgm:t>
        <a:bodyPr/>
        <a:lstStyle/>
        <a:p>
          <a:endParaRPr lang="zh-CN" altLang="en-US"/>
        </a:p>
      </dgm:t>
    </dgm:pt>
    <dgm:pt modelId="{2553A6DE-9276-4AD2-8921-986A96894A4A}">
      <dgm:prSet phldrT="[文本]"/>
      <dgm:spPr/>
      <dgm:t>
        <a:bodyPr/>
        <a:lstStyle/>
        <a:p>
          <a:r>
            <a:rPr lang="en-US" altLang="zh-CN" dirty="0"/>
            <a:t>RDD</a:t>
          </a:r>
          <a:r>
            <a:rPr lang="zh-CN" altLang="en-US" dirty="0"/>
            <a:t>创建</a:t>
          </a:r>
        </a:p>
      </dgm:t>
    </dgm:pt>
    <dgm:pt modelId="{5CAF3114-E53A-4C98-A83E-A22BE5455B29}" type="parTrans" cxnId="{427570AF-DEB7-4323-91FB-644D5F4E4DDA}">
      <dgm:prSet/>
      <dgm:spPr/>
      <dgm:t>
        <a:bodyPr/>
        <a:lstStyle/>
        <a:p>
          <a:endParaRPr lang="zh-CN" altLang="en-US"/>
        </a:p>
      </dgm:t>
    </dgm:pt>
    <dgm:pt modelId="{C7FFC53B-E3EC-418A-9379-4C47EAEA64C6}" type="sibTrans" cxnId="{427570AF-DEB7-4323-91FB-644D5F4E4DDA}">
      <dgm:prSet/>
      <dgm:spPr/>
      <dgm:t>
        <a:bodyPr/>
        <a:lstStyle/>
        <a:p>
          <a:endParaRPr lang="zh-CN" altLang="en-US"/>
        </a:p>
      </dgm:t>
    </dgm:pt>
    <dgm:pt modelId="{2D004897-5884-41AF-8054-78AC1A863E84}" type="pres">
      <dgm:prSet presAssocID="{8CDCD263-DB09-4178-A707-97FCC873B1FD}" presName="Name0" presStyleCnt="0">
        <dgm:presLayoutVars>
          <dgm:dir/>
          <dgm:resizeHandles val="exact"/>
        </dgm:presLayoutVars>
      </dgm:prSet>
      <dgm:spPr/>
    </dgm:pt>
    <dgm:pt modelId="{697DA8D4-A80D-49A9-ABA8-E1ECF89DD059}" type="pres">
      <dgm:prSet presAssocID="{64AD332D-8722-4BF6-9B8B-C5813CE4D7AB}" presName="node" presStyleLbl="node1" presStyleIdx="0" presStyleCnt="3">
        <dgm:presLayoutVars>
          <dgm:bulletEnabled val="1"/>
        </dgm:presLayoutVars>
      </dgm:prSet>
      <dgm:spPr/>
    </dgm:pt>
    <dgm:pt modelId="{9A77DF05-8A59-46C2-B130-0D19187FFFA5}" type="pres">
      <dgm:prSet presAssocID="{71AB489D-A314-40AD-8975-458D7180AD5B}" presName="sibTrans" presStyleLbl="sibTrans2D1" presStyleIdx="0" presStyleCnt="3"/>
      <dgm:spPr/>
    </dgm:pt>
    <dgm:pt modelId="{49F00F90-371F-40FE-B2F3-0865320BA3C5}" type="pres">
      <dgm:prSet presAssocID="{71AB489D-A314-40AD-8975-458D7180AD5B}" presName="connectorText" presStyleLbl="sibTrans2D1" presStyleIdx="0" presStyleCnt="3"/>
      <dgm:spPr/>
    </dgm:pt>
    <dgm:pt modelId="{E76CBC4D-ED9E-436B-AB66-D423F8784E44}" type="pres">
      <dgm:prSet presAssocID="{49A72E91-D79C-49B5-8192-782EF619A7F8}" presName="node" presStyleLbl="node1" presStyleIdx="1" presStyleCnt="3">
        <dgm:presLayoutVars>
          <dgm:bulletEnabled val="1"/>
        </dgm:presLayoutVars>
      </dgm:prSet>
      <dgm:spPr/>
    </dgm:pt>
    <dgm:pt modelId="{9B6AF433-BA10-41D2-80FF-3FE1D3547CBE}" type="pres">
      <dgm:prSet presAssocID="{C8D9E159-CDC3-458A-9861-2D229E24DC6D}" presName="sibTrans" presStyleLbl="sibTrans2D1" presStyleIdx="1" presStyleCnt="3"/>
      <dgm:spPr/>
    </dgm:pt>
    <dgm:pt modelId="{35A5DE29-393A-49EF-B061-742C26EEA212}" type="pres">
      <dgm:prSet presAssocID="{C8D9E159-CDC3-458A-9861-2D229E24DC6D}" presName="connectorText" presStyleLbl="sibTrans2D1" presStyleIdx="1" presStyleCnt="3"/>
      <dgm:spPr/>
    </dgm:pt>
    <dgm:pt modelId="{6229970C-0DF0-4085-9678-E5BCAA810E2D}" type="pres">
      <dgm:prSet presAssocID="{2553A6DE-9276-4AD2-8921-986A96894A4A}" presName="node" presStyleLbl="node1" presStyleIdx="2" presStyleCnt="3">
        <dgm:presLayoutVars>
          <dgm:bulletEnabled val="1"/>
        </dgm:presLayoutVars>
      </dgm:prSet>
      <dgm:spPr/>
    </dgm:pt>
    <dgm:pt modelId="{10591B0A-0AE6-4D54-B2E5-7770FE9340ED}" type="pres">
      <dgm:prSet presAssocID="{C7FFC53B-E3EC-418A-9379-4C47EAEA64C6}" presName="sibTrans" presStyleLbl="sibTrans2D1" presStyleIdx="2" presStyleCnt="3"/>
      <dgm:spPr/>
    </dgm:pt>
    <dgm:pt modelId="{4E145584-B2E7-40AD-82A8-A86794BA91C8}" type="pres">
      <dgm:prSet presAssocID="{C7FFC53B-E3EC-418A-9379-4C47EAEA64C6}" presName="connectorText" presStyleLbl="sibTrans2D1" presStyleIdx="2" presStyleCnt="3"/>
      <dgm:spPr/>
    </dgm:pt>
  </dgm:ptLst>
  <dgm:cxnLst>
    <dgm:cxn modelId="{B70F9A0C-541B-4576-A863-E8C2677F63DD}" type="presOf" srcId="{71AB489D-A314-40AD-8975-458D7180AD5B}" destId="{9A77DF05-8A59-46C2-B130-0D19187FFFA5}" srcOrd="0" destOrd="0" presId="urn:microsoft.com/office/officeart/2005/8/layout/cycle7"/>
    <dgm:cxn modelId="{91E49012-E29A-4552-BE13-E39460197463}" type="presOf" srcId="{2553A6DE-9276-4AD2-8921-986A96894A4A}" destId="{6229970C-0DF0-4085-9678-E5BCAA810E2D}" srcOrd="0" destOrd="0" presId="urn:microsoft.com/office/officeart/2005/8/layout/cycle7"/>
    <dgm:cxn modelId="{40BDF514-0819-46EC-9819-555D9D9C1BA6}" srcId="{8CDCD263-DB09-4178-A707-97FCC873B1FD}" destId="{49A72E91-D79C-49B5-8192-782EF619A7F8}" srcOrd="1" destOrd="0" parTransId="{F589B619-11E4-4F9F-A610-2089385FFB51}" sibTransId="{C8D9E159-CDC3-458A-9861-2D229E24DC6D}"/>
    <dgm:cxn modelId="{39FEBF20-0D00-4D20-865C-F1866B7F1172}" srcId="{8CDCD263-DB09-4178-A707-97FCC873B1FD}" destId="{64AD332D-8722-4BF6-9B8B-C5813CE4D7AB}" srcOrd="0" destOrd="0" parTransId="{7A20391A-9FDA-49C1-8AFC-1EEC753A7169}" sibTransId="{71AB489D-A314-40AD-8975-458D7180AD5B}"/>
    <dgm:cxn modelId="{6753CF26-E2D2-4AEB-AB36-C13EB0750DB1}" type="presOf" srcId="{C8D9E159-CDC3-458A-9861-2D229E24DC6D}" destId="{9B6AF433-BA10-41D2-80FF-3FE1D3547CBE}" srcOrd="0" destOrd="0" presId="urn:microsoft.com/office/officeart/2005/8/layout/cycle7"/>
    <dgm:cxn modelId="{B9B07A5F-1E42-4A06-BC52-6FF5605D08F1}" type="presOf" srcId="{49A72E91-D79C-49B5-8192-782EF619A7F8}" destId="{E76CBC4D-ED9E-436B-AB66-D423F8784E44}" srcOrd="0" destOrd="0" presId="urn:microsoft.com/office/officeart/2005/8/layout/cycle7"/>
    <dgm:cxn modelId="{7E142847-A3A0-4B6E-B2D6-ADAC705BC5AC}" type="presOf" srcId="{71AB489D-A314-40AD-8975-458D7180AD5B}" destId="{49F00F90-371F-40FE-B2F3-0865320BA3C5}" srcOrd="1" destOrd="0" presId="urn:microsoft.com/office/officeart/2005/8/layout/cycle7"/>
    <dgm:cxn modelId="{0A1FE681-BDBB-4D2F-8196-9918DD26FF44}" type="presOf" srcId="{C8D9E159-CDC3-458A-9861-2D229E24DC6D}" destId="{35A5DE29-393A-49EF-B061-742C26EEA212}" srcOrd="1" destOrd="0" presId="urn:microsoft.com/office/officeart/2005/8/layout/cycle7"/>
    <dgm:cxn modelId="{E706F29C-DD2C-41ED-AE91-86F0827FAD41}" type="presOf" srcId="{64AD332D-8722-4BF6-9B8B-C5813CE4D7AB}" destId="{697DA8D4-A80D-49A9-ABA8-E1ECF89DD059}" srcOrd="0" destOrd="0" presId="urn:microsoft.com/office/officeart/2005/8/layout/cycle7"/>
    <dgm:cxn modelId="{937D269E-53FC-4EF1-8C98-02ADC108EAF0}" type="presOf" srcId="{C7FFC53B-E3EC-418A-9379-4C47EAEA64C6}" destId="{4E145584-B2E7-40AD-82A8-A86794BA91C8}" srcOrd="1" destOrd="0" presId="urn:microsoft.com/office/officeart/2005/8/layout/cycle7"/>
    <dgm:cxn modelId="{427570AF-DEB7-4323-91FB-644D5F4E4DDA}" srcId="{8CDCD263-DB09-4178-A707-97FCC873B1FD}" destId="{2553A6DE-9276-4AD2-8921-986A96894A4A}" srcOrd="2" destOrd="0" parTransId="{5CAF3114-E53A-4C98-A83E-A22BE5455B29}" sibTransId="{C7FFC53B-E3EC-418A-9379-4C47EAEA64C6}"/>
    <dgm:cxn modelId="{EC7823DA-4EEA-49AD-BC53-46883852C8FB}" type="presOf" srcId="{8CDCD263-DB09-4178-A707-97FCC873B1FD}" destId="{2D004897-5884-41AF-8054-78AC1A863E84}" srcOrd="0" destOrd="0" presId="urn:microsoft.com/office/officeart/2005/8/layout/cycle7"/>
    <dgm:cxn modelId="{6B23EFEF-CA72-4037-962A-D0E93AD63043}" type="presOf" srcId="{C7FFC53B-E3EC-418A-9379-4C47EAEA64C6}" destId="{10591B0A-0AE6-4D54-B2E5-7770FE9340ED}" srcOrd="0" destOrd="0" presId="urn:microsoft.com/office/officeart/2005/8/layout/cycle7"/>
    <dgm:cxn modelId="{1C1CF10B-9FD0-4E8F-9511-58452B55EFA5}" type="presParOf" srcId="{2D004897-5884-41AF-8054-78AC1A863E84}" destId="{697DA8D4-A80D-49A9-ABA8-E1ECF89DD059}" srcOrd="0" destOrd="0" presId="urn:microsoft.com/office/officeart/2005/8/layout/cycle7"/>
    <dgm:cxn modelId="{BEFFA832-27DC-48A7-ADBD-1B55845A9FF6}" type="presParOf" srcId="{2D004897-5884-41AF-8054-78AC1A863E84}" destId="{9A77DF05-8A59-46C2-B130-0D19187FFFA5}" srcOrd="1" destOrd="0" presId="urn:microsoft.com/office/officeart/2005/8/layout/cycle7"/>
    <dgm:cxn modelId="{86600089-CA95-4BF7-A871-BA5A4FCED2CF}" type="presParOf" srcId="{9A77DF05-8A59-46C2-B130-0D19187FFFA5}" destId="{49F00F90-371F-40FE-B2F3-0865320BA3C5}" srcOrd="0" destOrd="0" presId="urn:microsoft.com/office/officeart/2005/8/layout/cycle7"/>
    <dgm:cxn modelId="{433FA576-25BA-4DED-A345-E78E69AAEA0D}" type="presParOf" srcId="{2D004897-5884-41AF-8054-78AC1A863E84}" destId="{E76CBC4D-ED9E-436B-AB66-D423F8784E44}" srcOrd="2" destOrd="0" presId="urn:microsoft.com/office/officeart/2005/8/layout/cycle7"/>
    <dgm:cxn modelId="{7D823BF8-016E-4DE2-901A-376657235D85}" type="presParOf" srcId="{2D004897-5884-41AF-8054-78AC1A863E84}" destId="{9B6AF433-BA10-41D2-80FF-3FE1D3547CBE}" srcOrd="3" destOrd="0" presId="urn:microsoft.com/office/officeart/2005/8/layout/cycle7"/>
    <dgm:cxn modelId="{BD57A2D7-BC2A-4732-A759-D679D814DF70}" type="presParOf" srcId="{9B6AF433-BA10-41D2-80FF-3FE1D3547CBE}" destId="{35A5DE29-393A-49EF-B061-742C26EEA212}" srcOrd="0" destOrd="0" presId="urn:microsoft.com/office/officeart/2005/8/layout/cycle7"/>
    <dgm:cxn modelId="{070ADFCF-9B08-4F25-80EE-DC2A7CC4FC14}" type="presParOf" srcId="{2D004897-5884-41AF-8054-78AC1A863E84}" destId="{6229970C-0DF0-4085-9678-E5BCAA810E2D}" srcOrd="4" destOrd="0" presId="urn:microsoft.com/office/officeart/2005/8/layout/cycle7"/>
    <dgm:cxn modelId="{AF8E838B-0D92-4C97-9C02-9546AA9CCD9C}" type="presParOf" srcId="{2D004897-5884-41AF-8054-78AC1A863E84}" destId="{10591B0A-0AE6-4D54-B2E5-7770FE9340ED}" srcOrd="5" destOrd="0" presId="urn:microsoft.com/office/officeart/2005/8/layout/cycle7"/>
    <dgm:cxn modelId="{6A460CAF-BA81-4D79-9312-CD27F8365017}" type="presParOf" srcId="{10591B0A-0AE6-4D54-B2E5-7770FE9340ED}" destId="{4E145584-B2E7-40AD-82A8-A86794BA91C8}"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882F57-A753-488D-A18C-F603A8EBC263}"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61CC269B-9A1B-4FD7-8459-5ABD937EC5C3}">
      <dgm:prSet phldrT="[文本]"/>
      <dgm:spPr/>
      <dgm:t>
        <a:bodyPr/>
        <a:lstStyle/>
        <a:p>
          <a:r>
            <a:rPr lang="zh-CN" altLang="en-US" dirty="0"/>
            <a:t>通用</a:t>
          </a:r>
        </a:p>
      </dgm:t>
    </dgm:pt>
    <dgm:pt modelId="{EF004E1C-0CB3-4566-A654-97BC86F3F5A2}" type="parTrans" cxnId="{FECE299F-5EE9-4EA8-A2F6-4DB3B4E04BE1}">
      <dgm:prSet/>
      <dgm:spPr/>
      <dgm:t>
        <a:bodyPr/>
        <a:lstStyle/>
        <a:p>
          <a:endParaRPr lang="zh-CN" altLang="en-US"/>
        </a:p>
      </dgm:t>
    </dgm:pt>
    <dgm:pt modelId="{363BBB8B-D4A4-44F5-9583-CE5A2E015A6B}" type="sibTrans" cxnId="{FECE299F-5EE9-4EA8-A2F6-4DB3B4E04BE1}">
      <dgm:prSet/>
      <dgm:spPr/>
      <dgm:t>
        <a:bodyPr/>
        <a:lstStyle/>
        <a:p>
          <a:endParaRPr lang="zh-CN" altLang="en-US"/>
        </a:p>
      </dgm:t>
    </dgm:pt>
    <dgm:pt modelId="{ADC325F7-30F1-43BF-8D58-E5B468B284D3}">
      <dgm:prSet phldrT="[文本]"/>
      <dgm:spPr/>
      <dgm:t>
        <a:bodyPr/>
        <a:lstStyle/>
        <a:p>
          <a:r>
            <a:rPr lang="en-US" altLang="zh-CN" dirty="0"/>
            <a:t>Parquet</a:t>
          </a:r>
          <a:endParaRPr lang="zh-CN" altLang="en-US" dirty="0"/>
        </a:p>
      </dgm:t>
    </dgm:pt>
    <dgm:pt modelId="{9FF16874-CE12-44A8-83B8-DCDA951250C6}" type="parTrans" cxnId="{BEB5B088-1C7C-42B2-953E-2C0472BB9ED6}">
      <dgm:prSet/>
      <dgm:spPr/>
      <dgm:t>
        <a:bodyPr/>
        <a:lstStyle/>
        <a:p>
          <a:endParaRPr lang="zh-CN" altLang="en-US"/>
        </a:p>
      </dgm:t>
    </dgm:pt>
    <dgm:pt modelId="{59691103-1E43-4ECB-A0A7-5C394A700B9A}" type="sibTrans" cxnId="{BEB5B088-1C7C-42B2-953E-2C0472BB9ED6}">
      <dgm:prSet/>
      <dgm:spPr/>
      <dgm:t>
        <a:bodyPr/>
        <a:lstStyle/>
        <a:p>
          <a:endParaRPr lang="zh-CN" altLang="en-US"/>
        </a:p>
      </dgm:t>
    </dgm:pt>
    <dgm:pt modelId="{C0E79AF6-3CC4-4AF8-9375-D04C8ADC8FCF}">
      <dgm:prSet phldrT="[文本]"/>
      <dgm:spPr/>
      <dgm:t>
        <a:bodyPr/>
        <a:lstStyle/>
        <a:p>
          <a:r>
            <a:rPr lang="en-US" altLang="zh-CN" dirty="0"/>
            <a:t>JDBC</a:t>
          </a:r>
          <a:endParaRPr lang="zh-CN" altLang="en-US" dirty="0"/>
        </a:p>
      </dgm:t>
    </dgm:pt>
    <dgm:pt modelId="{09F42CB1-BFCA-42F5-9BA1-5890434B3622}" type="parTrans" cxnId="{13A010AD-14D6-489B-89C2-9A77BF2EE5BE}">
      <dgm:prSet/>
      <dgm:spPr/>
      <dgm:t>
        <a:bodyPr/>
        <a:lstStyle/>
        <a:p>
          <a:endParaRPr lang="zh-CN" altLang="en-US"/>
        </a:p>
      </dgm:t>
    </dgm:pt>
    <dgm:pt modelId="{6B34D930-ECC8-4A42-951D-5BA1B3E100CB}" type="sibTrans" cxnId="{13A010AD-14D6-489B-89C2-9A77BF2EE5BE}">
      <dgm:prSet/>
      <dgm:spPr/>
      <dgm:t>
        <a:bodyPr/>
        <a:lstStyle/>
        <a:p>
          <a:endParaRPr lang="zh-CN" altLang="en-US"/>
        </a:p>
      </dgm:t>
    </dgm:pt>
    <dgm:pt modelId="{A9CD0A13-7CCB-487F-9C84-0159AAC8EB3B}">
      <dgm:prSet phldrT="[文本]"/>
      <dgm:spPr/>
      <dgm:t>
        <a:bodyPr/>
        <a:lstStyle/>
        <a:p>
          <a:r>
            <a:rPr lang="en-US" altLang="zh-CN" dirty="0"/>
            <a:t>JSON</a:t>
          </a:r>
          <a:endParaRPr lang="zh-CN" altLang="en-US" dirty="0"/>
        </a:p>
      </dgm:t>
    </dgm:pt>
    <dgm:pt modelId="{DE45B6C4-5EC1-48ED-B742-A86725D9C423}" type="parTrans" cxnId="{DABA6EB6-7A1B-4494-B0DB-30C0B336D121}">
      <dgm:prSet/>
      <dgm:spPr/>
      <dgm:t>
        <a:bodyPr/>
        <a:lstStyle/>
        <a:p>
          <a:endParaRPr lang="zh-CN" altLang="en-US"/>
        </a:p>
      </dgm:t>
    </dgm:pt>
    <dgm:pt modelId="{57C02022-C92C-4A62-81B2-9679A83C91A2}" type="sibTrans" cxnId="{DABA6EB6-7A1B-4494-B0DB-30C0B336D121}">
      <dgm:prSet/>
      <dgm:spPr/>
      <dgm:t>
        <a:bodyPr/>
        <a:lstStyle/>
        <a:p>
          <a:endParaRPr lang="zh-CN" altLang="en-US"/>
        </a:p>
      </dgm:t>
    </dgm:pt>
    <dgm:pt modelId="{86C5EA1E-6A10-464A-A562-1AA580EBF97C}">
      <dgm:prSet phldrT="[文本]"/>
      <dgm:spPr/>
      <dgm:t>
        <a:bodyPr/>
        <a:lstStyle/>
        <a:p>
          <a:r>
            <a:rPr lang="en-US" altLang="zh-CN" dirty="0"/>
            <a:t>Hive</a:t>
          </a:r>
        </a:p>
      </dgm:t>
    </dgm:pt>
    <dgm:pt modelId="{BFC9C74F-3527-4BD7-954D-DC887607B1B9}" type="parTrans" cxnId="{F21726A2-C866-491B-A5C0-100B83C2E7EB}">
      <dgm:prSet/>
      <dgm:spPr/>
      <dgm:t>
        <a:bodyPr/>
        <a:lstStyle/>
        <a:p>
          <a:endParaRPr lang="zh-CN" altLang="en-US"/>
        </a:p>
      </dgm:t>
    </dgm:pt>
    <dgm:pt modelId="{86EB187E-A606-49F8-ABBF-607E038D665F}" type="sibTrans" cxnId="{F21726A2-C866-491B-A5C0-100B83C2E7EB}">
      <dgm:prSet/>
      <dgm:spPr/>
      <dgm:t>
        <a:bodyPr/>
        <a:lstStyle/>
        <a:p>
          <a:endParaRPr lang="zh-CN" altLang="en-US"/>
        </a:p>
      </dgm:t>
    </dgm:pt>
    <dgm:pt modelId="{00CF14FD-BB02-465C-8281-CA3DFB880DC0}" type="pres">
      <dgm:prSet presAssocID="{A5882F57-A753-488D-A18C-F603A8EBC263}" presName="Name0" presStyleCnt="0">
        <dgm:presLayoutVars>
          <dgm:dir/>
          <dgm:resizeHandles val="exact"/>
        </dgm:presLayoutVars>
      </dgm:prSet>
      <dgm:spPr/>
    </dgm:pt>
    <dgm:pt modelId="{43334981-80C3-4BEA-A1CE-BCFE717856CF}" type="pres">
      <dgm:prSet presAssocID="{A5882F57-A753-488D-A18C-F603A8EBC263}" presName="cycle" presStyleCnt="0"/>
      <dgm:spPr/>
    </dgm:pt>
    <dgm:pt modelId="{68AF0ACF-EC5D-4590-BE6D-BCC6F0E7CE0C}" type="pres">
      <dgm:prSet presAssocID="{61CC269B-9A1B-4FD7-8459-5ABD937EC5C3}" presName="nodeFirstNode" presStyleLbl="node1" presStyleIdx="0" presStyleCnt="5">
        <dgm:presLayoutVars>
          <dgm:bulletEnabled val="1"/>
        </dgm:presLayoutVars>
      </dgm:prSet>
      <dgm:spPr/>
    </dgm:pt>
    <dgm:pt modelId="{5520B013-77FD-4177-B331-791B85180C75}" type="pres">
      <dgm:prSet presAssocID="{363BBB8B-D4A4-44F5-9583-CE5A2E015A6B}" presName="sibTransFirstNode" presStyleLbl="bgShp" presStyleIdx="0" presStyleCnt="1"/>
      <dgm:spPr/>
    </dgm:pt>
    <dgm:pt modelId="{0094C543-270D-47AB-ABDF-BC0A97AE3DF8}" type="pres">
      <dgm:prSet presAssocID="{ADC325F7-30F1-43BF-8D58-E5B468B284D3}" presName="nodeFollowingNodes" presStyleLbl="node1" presStyleIdx="1" presStyleCnt="5">
        <dgm:presLayoutVars>
          <dgm:bulletEnabled val="1"/>
        </dgm:presLayoutVars>
      </dgm:prSet>
      <dgm:spPr/>
    </dgm:pt>
    <dgm:pt modelId="{666CAF99-C969-4EF9-BBC2-6DA3F831FACF}" type="pres">
      <dgm:prSet presAssocID="{C0E79AF6-3CC4-4AF8-9375-D04C8ADC8FCF}" presName="nodeFollowingNodes" presStyleLbl="node1" presStyleIdx="2" presStyleCnt="5">
        <dgm:presLayoutVars>
          <dgm:bulletEnabled val="1"/>
        </dgm:presLayoutVars>
      </dgm:prSet>
      <dgm:spPr/>
    </dgm:pt>
    <dgm:pt modelId="{F83242BC-71DE-41DB-8ED8-CAACB045AFC6}" type="pres">
      <dgm:prSet presAssocID="{A9CD0A13-7CCB-487F-9C84-0159AAC8EB3B}" presName="nodeFollowingNodes" presStyleLbl="node1" presStyleIdx="3" presStyleCnt="5">
        <dgm:presLayoutVars>
          <dgm:bulletEnabled val="1"/>
        </dgm:presLayoutVars>
      </dgm:prSet>
      <dgm:spPr/>
    </dgm:pt>
    <dgm:pt modelId="{8E9DBA61-FE22-4785-AEE1-24C3548CC640}" type="pres">
      <dgm:prSet presAssocID="{86C5EA1E-6A10-464A-A562-1AA580EBF97C}" presName="nodeFollowingNodes" presStyleLbl="node1" presStyleIdx="4" presStyleCnt="5">
        <dgm:presLayoutVars>
          <dgm:bulletEnabled val="1"/>
        </dgm:presLayoutVars>
      </dgm:prSet>
      <dgm:spPr/>
    </dgm:pt>
  </dgm:ptLst>
  <dgm:cxnLst>
    <dgm:cxn modelId="{4DF1740E-3F7E-48D2-8460-3E4B3897F3C9}" type="presOf" srcId="{ADC325F7-30F1-43BF-8D58-E5B468B284D3}" destId="{0094C543-270D-47AB-ABDF-BC0A97AE3DF8}" srcOrd="0" destOrd="0" presId="urn:microsoft.com/office/officeart/2005/8/layout/cycle3"/>
    <dgm:cxn modelId="{17DC5926-E265-4EE5-AAE8-5FE572872B22}" type="presOf" srcId="{86C5EA1E-6A10-464A-A562-1AA580EBF97C}" destId="{8E9DBA61-FE22-4785-AEE1-24C3548CC640}" srcOrd="0" destOrd="0" presId="urn:microsoft.com/office/officeart/2005/8/layout/cycle3"/>
    <dgm:cxn modelId="{292C9F4B-E6E5-4CDA-B5D4-AC862B12F63F}" type="presOf" srcId="{61CC269B-9A1B-4FD7-8459-5ABD937EC5C3}" destId="{68AF0ACF-EC5D-4590-BE6D-BCC6F0E7CE0C}" srcOrd="0" destOrd="0" presId="urn:microsoft.com/office/officeart/2005/8/layout/cycle3"/>
    <dgm:cxn modelId="{02D0DD4E-7E06-436E-AEFD-4843FAA46A6F}" type="presOf" srcId="{A9CD0A13-7CCB-487F-9C84-0159AAC8EB3B}" destId="{F83242BC-71DE-41DB-8ED8-CAACB045AFC6}" srcOrd="0" destOrd="0" presId="urn:microsoft.com/office/officeart/2005/8/layout/cycle3"/>
    <dgm:cxn modelId="{D88D4A83-52E3-4D22-8995-E1E0E89A19D9}" type="presOf" srcId="{A5882F57-A753-488D-A18C-F603A8EBC263}" destId="{00CF14FD-BB02-465C-8281-CA3DFB880DC0}" srcOrd="0" destOrd="0" presId="urn:microsoft.com/office/officeart/2005/8/layout/cycle3"/>
    <dgm:cxn modelId="{BEB5B088-1C7C-42B2-953E-2C0472BB9ED6}" srcId="{A5882F57-A753-488D-A18C-F603A8EBC263}" destId="{ADC325F7-30F1-43BF-8D58-E5B468B284D3}" srcOrd="1" destOrd="0" parTransId="{9FF16874-CE12-44A8-83B8-DCDA951250C6}" sibTransId="{59691103-1E43-4ECB-A0A7-5C394A700B9A}"/>
    <dgm:cxn modelId="{FECE299F-5EE9-4EA8-A2F6-4DB3B4E04BE1}" srcId="{A5882F57-A753-488D-A18C-F603A8EBC263}" destId="{61CC269B-9A1B-4FD7-8459-5ABD937EC5C3}" srcOrd="0" destOrd="0" parTransId="{EF004E1C-0CB3-4566-A654-97BC86F3F5A2}" sibTransId="{363BBB8B-D4A4-44F5-9583-CE5A2E015A6B}"/>
    <dgm:cxn modelId="{F21726A2-C866-491B-A5C0-100B83C2E7EB}" srcId="{A5882F57-A753-488D-A18C-F603A8EBC263}" destId="{86C5EA1E-6A10-464A-A562-1AA580EBF97C}" srcOrd="4" destOrd="0" parTransId="{BFC9C74F-3527-4BD7-954D-DC887607B1B9}" sibTransId="{86EB187E-A606-49F8-ABBF-607E038D665F}"/>
    <dgm:cxn modelId="{01C06CA8-6933-424E-B90B-0B7FC794E53C}" type="presOf" srcId="{363BBB8B-D4A4-44F5-9583-CE5A2E015A6B}" destId="{5520B013-77FD-4177-B331-791B85180C75}" srcOrd="0" destOrd="0" presId="urn:microsoft.com/office/officeart/2005/8/layout/cycle3"/>
    <dgm:cxn modelId="{13A010AD-14D6-489B-89C2-9A77BF2EE5BE}" srcId="{A5882F57-A753-488D-A18C-F603A8EBC263}" destId="{C0E79AF6-3CC4-4AF8-9375-D04C8ADC8FCF}" srcOrd="2" destOrd="0" parTransId="{09F42CB1-BFCA-42F5-9BA1-5890434B3622}" sibTransId="{6B34D930-ECC8-4A42-951D-5BA1B3E100CB}"/>
    <dgm:cxn modelId="{DABA6EB6-7A1B-4494-B0DB-30C0B336D121}" srcId="{A5882F57-A753-488D-A18C-F603A8EBC263}" destId="{A9CD0A13-7CCB-487F-9C84-0159AAC8EB3B}" srcOrd="3" destOrd="0" parTransId="{DE45B6C4-5EC1-48ED-B742-A86725D9C423}" sibTransId="{57C02022-C92C-4A62-81B2-9679A83C91A2}"/>
    <dgm:cxn modelId="{DEA5CDE4-E0E8-42D5-94E6-774318D672BF}" type="presOf" srcId="{C0E79AF6-3CC4-4AF8-9375-D04C8ADC8FCF}" destId="{666CAF99-C969-4EF9-BBC2-6DA3F831FACF}" srcOrd="0" destOrd="0" presId="urn:microsoft.com/office/officeart/2005/8/layout/cycle3"/>
    <dgm:cxn modelId="{4C6B12E6-13BB-4D9B-8E17-4BC43C49AACE}" type="presParOf" srcId="{00CF14FD-BB02-465C-8281-CA3DFB880DC0}" destId="{43334981-80C3-4BEA-A1CE-BCFE717856CF}" srcOrd="0" destOrd="0" presId="urn:microsoft.com/office/officeart/2005/8/layout/cycle3"/>
    <dgm:cxn modelId="{AA25C261-E68E-462E-AFFD-E70E7EC825D5}" type="presParOf" srcId="{43334981-80C3-4BEA-A1CE-BCFE717856CF}" destId="{68AF0ACF-EC5D-4590-BE6D-BCC6F0E7CE0C}" srcOrd="0" destOrd="0" presId="urn:microsoft.com/office/officeart/2005/8/layout/cycle3"/>
    <dgm:cxn modelId="{E4645848-DBBD-4294-B51E-F576580FD43F}" type="presParOf" srcId="{43334981-80C3-4BEA-A1CE-BCFE717856CF}" destId="{5520B013-77FD-4177-B331-791B85180C75}" srcOrd="1" destOrd="0" presId="urn:microsoft.com/office/officeart/2005/8/layout/cycle3"/>
    <dgm:cxn modelId="{F1BB69B0-A11F-4D93-A826-528D118EEF49}" type="presParOf" srcId="{43334981-80C3-4BEA-A1CE-BCFE717856CF}" destId="{0094C543-270D-47AB-ABDF-BC0A97AE3DF8}" srcOrd="2" destOrd="0" presId="urn:microsoft.com/office/officeart/2005/8/layout/cycle3"/>
    <dgm:cxn modelId="{0100E6D4-B15A-4BFE-947F-DBE42B83FC69}" type="presParOf" srcId="{43334981-80C3-4BEA-A1CE-BCFE717856CF}" destId="{666CAF99-C969-4EF9-BBC2-6DA3F831FACF}" srcOrd="3" destOrd="0" presId="urn:microsoft.com/office/officeart/2005/8/layout/cycle3"/>
    <dgm:cxn modelId="{36AEFADA-3DFA-4702-8C76-5913D6A33947}" type="presParOf" srcId="{43334981-80C3-4BEA-A1CE-BCFE717856CF}" destId="{F83242BC-71DE-41DB-8ED8-CAACB045AFC6}" srcOrd="4" destOrd="0" presId="urn:microsoft.com/office/officeart/2005/8/layout/cycle3"/>
    <dgm:cxn modelId="{C2A978E0-6531-4601-B6CB-CFF844E71EF5}" type="presParOf" srcId="{43334981-80C3-4BEA-A1CE-BCFE717856CF}" destId="{8E9DBA61-FE22-4785-AEE1-24C3548CC64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14101-14F8-4FE3-8631-472CEDE158F7}">
      <dsp:nvSpPr>
        <dsp:cNvPr id="0" name=""/>
        <dsp:cNvSpPr/>
      </dsp:nvSpPr>
      <dsp:spPr>
        <a:xfrm>
          <a:off x="0" y="0"/>
          <a:ext cx="2111896" cy="4064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altLang="zh-CN" sz="5600" kern="1200" dirty="0"/>
            <a:t>RDD</a:t>
          </a:r>
          <a:endParaRPr lang="zh-CN" altLang="en-US" sz="5600" kern="1200" dirty="0"/>
        </a:p>
      </dsp:txBody>
      <dsp:txXfrm>
        <a:off x="0" y="0"/>
        <a:ext cx="2111896" cy="1219200"/>
      </dsp:txXfrm>
    </dsp:sp>
    <dsp:sp modelId="{C977511E-7F21-4CFB-880B-59A457975D2E}">
      <dsp:nvSpPr>
        <dsp:cNvPr id="0" name=""/>
        <dsp:cNvSpPr/>
      </dsp:nvSpPr>
      <dsp:spPr>
        <a:xfrm>
          <a:off x="211189" y="1219547"/>
          <a:ext cx="1689516" cy="798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zh-CN" sz="3000" kern="1200" dirty="0"/>
            <a:t>不可变</a:t>
          </a:r>
          <a:endParaRPr lang="zh-CN" altLang="en-US" sz="3000" kern="1200" dirty="0"/>
        </a:p>
      </dsp:txBody>
      <dsp:txXfrm>
        <a:off x="234574" y="1242932"/>
        <a:ext cx="1642746" cy="751643"/>
      </dsp:txXfrm>
    </dsp:sp>
    <dsp:sp modelId="{427A3854-B705-4A4D-8463-BDA98C54DE8D}">
      <dsp:nvSpPr>
        <dsp:cNvPr id="0" name=""/>
        <dsp:cNvSpPr/>
      </dsp:nvSpPr>
      <dsp:spPr>
        <a:xfrm>
          <a:off x="211189" y="2140793"/>
          <a:ext cx="1689516" cy="798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可分区</a:t>
          </a:r>
        </a:p>
      </dsp:txBody>
      <dsp:txXfrm>
        <a:off x="234574" y="2164178"/>
        <a:ext cx="1642746" cy="751643"/>
      </dsp:txXfrm>
    </dsp:sp>
    <dsp:sp modelId="{5F279C1C-4C55-4463-9BA4-D247EDEB36B8}">
      <dsp:nvSpPr>
        <dsp:cNvPr id="0" name=""/>
        <dsp:cNvSpPr/>
      </dsp:nvSpPr>
      <dsp:spPr>
        <a:xfrm>
          <a:off x="211189" y="3062039"/>
          <a:ext cx="1689516" cy="7984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弹性</a:t>
          </a:r>
        </a:p>
      </dsp:txBody>
      <dsp:txXfrm>
        <a:off x="234574" y="3085424"/>
        <a:ext cx="1642746" cy="751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DA8D4-A80D-49A9-ABA8-E1ECF89DD059}">
      <dsp:nvSpPr>
        <dsp:cNvPr id="0" name=""/>
        <dsp:cNvSpPr/>
      </dsp:nvSpPr>
      <dsp:spPr>
        <a:xfrm>
          <a:off x="1995785" y="1179"/>
          <a:ext cx="2104429" cy="1052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数据源创建</a:t>
          </a:r>
        </a:p>
      </dsp:txBody>
      <dsp:txXfrm>
        <a:off x="2026603" y="31997"/>
        <a:ext cx="2042793" cy="990578"/>
      </dsp:txXfrm>
    </dsp:sp>
    <dsp:sp modelId="{9A77DF05-8A59-46C2-B130-0D19187FFFA5}">
      <dsp:nvSpPr>
        <dsp:cNvPr id="0" name=""/>
        <dsp:cNvSpPr/>
      </dsp:nvSpPr>
      <dsp:spPr>
        <a:xfrm rot="3600000">
          <a:off x="3368523" y="1847862"/>
          <a:ext cx="1096445" cy="36827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479006" y="1921517"/>
        <a:ext cx="875480" cy="220965"/>
      </dsp:txXfrm>
    </dsp:sp>
    <dsp:sp modelId="{E76CBC4D-ED9E-436B-AB66-D423F8784E44}">
      <dsp:nvSpPr>
        <dsp:cNvPr id="0" name=""/>
        <dsp:cNvSpPr/>
      </dsp:nvSpPr>
      <dsp:spPr>
        <a:xfrm>
          <a:off x="3733278" y="3010605"/>
          <a:ext cx="2104429" cy="1052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Hive</a:t>
          </a:r>
          <a:r>
            <a:rPr lang="zh-CN" altLang="en-US" sz="2800" kern="1200" dirty="0"/>
            <a:t>创建</a:t>
          </a:r>
          <a:endParaRPr lang="en-US" altLang="zh-CN" sz="2800" kern="1200" dirty="0"/>
        </a:p>
      </dsp:txBody>
      <dsp:txXfrm>
        <a:off x="3764096" y="3041423"/>
        <a:ext cx="2042793" cy="990578"/>
      </dsp:txXfrm>
    </dsp:sp>
    <dsp:sp modelId="{9B6AF433-BA10-41D2-80FF-3FE1D3547CBE}">
      <dsp:nvSpPr>
        <dsp:cNvPr id="0" name=""/>
        <dsp:cNvSpPr/>
      </dsp:nvSpPr>
      <dsp:spPr>
        <a:xfrm rot="10800000">
          <a:off x="2499777" y="3352575"/>
          <a:ext cx="1096445" cy="36827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2610259" y="3426230"/>
        <a:ext cx="875480" cy="220965"/>
      </dsp:txXfrm>
    </dsp:sp>
    <dsp:sp modelId="{6229970C-0DF0-4085-9678-E5BCAA810E2D}">
      <dsp:nvSpPr>
        <dsp:cNvPr id="0" name=""/>
        <dsp:cNvSpPr/>
      </dsp:nvSpPr>
      <dsp:spPr>
        <a:xfrm>
          <a:off x="258291" y="3010605"/>
          <a:ext cx="2104429" cy="1052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RDD</a:t>
          </a:r>
          <a:r>
            <a:rPr lang="zh-CN" altLang="en-US" sz="2800" kern="1200" dirty="0"/>
            <a:t>创建</a:t>
          </a:r>
        </a:p>
      </dsp:txBody>
      <dsp:txXfrm>
        <a:off x="289109" y="3041423"/>
        <a:ext cx="2042793" cy="990578"/>
      </dsp:txXfrm>
    </dsp:sp>
    <dsp:sp modelId="{10591B0A-0AE6-4D54-B2E5-7770FE9340ED}">
      <dsp:nvSpPr>
        <dsp:cNvPr id="0" name=""/>
        <dsp:cNvSpPr/>
      </dsp:nvSpPr>
      <dsp:spPr>
        <a:xfrm rot="18000000">
          <a:off x="1631030" y="1847862"/>
          <a:ext cx="1096445" cy="36827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1741513" y="1921517"/>
        <a:ext cx="875480" cy="2209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0B013-77FD-4177-B331-791B85180C75}">
      <dsp:nvSpPr>
        <dsp:cNvPr id="0" name=""/>
        <dsp:cNvSpPr/>
      </dsp:nvSpPr>
      <dsp:spPr>
        <a:xfrm>
          <a:off x="1020730" y="-22083"/>
          <a:ext cx="4054539" cy="4054539"/>
        </a:xfrm>
        <a:prstGeom prst="circularArrow">
          <a:avLst>
            <a:gd name="adj1" fmla="val 5544"/>
            <a:gd name="adj2" fmla="val 330680"/>
            <a:gd name="adj3" fmla="val 13815233"/>
            <a:gd name="adj4" fmla="val 17362087"/>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F0ACF-EC5D-4590-BE6D-BCC6F0E7CE0C}">
      <dsp:nvSpPr>
        <dsp:cNvPr id="0" name=""/>
        <dsp:cNvSpPr/>
      </dsp:nvSpPr>
      <dsp:spPr>
        <a:xfrm>
          <a:off x="2114847" y="1515"/>
          <a:ext cx="1866304" cy="933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通用</a:t>
          </a:r>
        </a:p>
      </dsp:txBody>
      <dsp:txXfrm>
        <a:off x="2160400" y="47068"/>
        <a:ext cx="1775198" cy="842046"/>
      </dsp:txXfrm>
    </dsp:sp>
    <dsp:sp modelId="{0094C543-270D-47AB-ABDF-BC0A97AE3DF8}">
      <dsp:nvSpPr>
        <dsp:cNvPr id="0" name=""/>
        <dsp:cNvSpPr/>
      </dsp:nvSpPr>
      <dsp:spPr>
        <a:xfrm>
          <a:off x="3759238" y="1196235"/>
          <a:ext cx="1866304" cy="933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Parquet</a:t>
          </a:r>
          <a:endParaRPr lang="zh-CN" altLang="en-US" sz="2900" kern="1200" dirty="0"/>
        </a:p>
      </dsp:txBody>
      <dsp:txXfrm>
        <a:off x="3804791" y="1241788"/>
        <a:ext cx="1775198" cy="842046"/>
      </dsp:txXfrm>
    </dsp:sp>
    <dsp:sp modelId="{666CAF99-C969-4EF9-BBC2-6DA3F831FACF}">
      <dsp:nvSpPr>
        <dsp:cNvPr id="0" name=""/>
        <dsp:cNvSpPr/>
      </dsp:nvSpPr>
      <dsp:spPr>
        <a:xfrm>
          <a:off x="3131137" y="3129332"/>
          <a:ext cx="1866304" cy="933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JDBC</a:t>
          </a:r>
          <a:endParaRPr lang="zh-CN" altLang="en-US" sz="2900" kern="1200" dirty="0"/>
        </a:p>
      </dsp:txBody>
      <dsp:txXfrm>
        <a:off x="3176690" y="3174885"/>
        <a:ext cx="1775198" cy="842046"/>
      </dsp:txXfrm>
    </dsp:sp>
    <dsp:sp modelId="{F83242BC-71DE-41DB-8ED8-CAACB045AFC6}">
      <dsp:nvSpPr>
        <dsp:cNvPr id="0" name=""/>
        <dsp:cNvSpPr/>
      </dsp:nvSpPr>
      <dsp:spPr>
        <a:xfrm>
          <a:off x="1098558" y="3129332"/>
          <a:ext cx="1866304" cy="933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JSON</a:t>
          </a:r>
          <a:endParaRPr lang="zh-CN" altLang="en-US" sz="2900" kern="1200" dirty="0"/>
        </a:p>
      </dsp:txBody>
      <dsp:txXfrm>
        <a:off x="1144111" y="3174885"/>
        <a:ext cx="1775198" cy="842046"/>
      </dsp:txXfrm>
    </dsp:sp>
    <dsp:sp modelId="{8E9DBA61-FE22-4785-AEE1-24C3548CC640}">
      <dsp:nvSpPr>
        <dsp:cNvPr id="0" name=""/>
        <dsp:cNvSpPr/>
      </dsp:nvSpPr>
      <dsp:spPr>
        <a:xfrm>
          <a:off x="470456" y="1196235"/>
          <a:ext cx="1866304" cy="933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Hive</a:t>
          </a:r>
        </a:p>
      </dsp:txBody>
      <dsp:txXfrm>
        <a:off x="516009" y="1241788"/>
        <a:ext cx="1775198" cy="84204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pPr/>
              <a:t>2018/3/31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pPr/>
              <a:t>‹#›</a:t>
            </a:fld>
            <a:endParaRPr lang="zh-CN" altLang="en-US"/>
          </a:p>
        </p:txBody>
      </p:sp>
    </p:spTree>
    <p:extLst>
      <p:ext uri="{BB962C8B-B14F-4D97-AF65-F5344CB8AC3E}">
        <p14:creationId xmlns:p14="http://schemas.microsoft.com/office/powerpoint/2010/main" val="389594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park.apache.org/sq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467544" y="2132856"/>
            <a:ext cx="8136904" cy="1851025"/>
          </a:xfrm>
        </p:spPr>
        <p:txBody>
          <a:bodyPr>
            <a:normAutofit fontScale="90000"/>
          </a:bodyPr>
          <a:lstStyle/>
          <a:p>
            <a:r>
              <a:rPr lang="en-US" altLang="zh-CN" sz="8000" b="1" dirty="0">
                <a:solidFill>
                  <a:schemeClr val="bg1"/>
                </a:solidFill>
                <a:latin typeface="楷体" pitchFamily="49" charset="-122"/>
                <a:ea typeface="楷体" pitchFamily="49" charset="-122"/>
              </a:rPr>
              <a:t>Spark SQL</a:t>
            </a:r>
            <a:br>
              <a:rPr lang="en-US" altLang="zh-CN" sz="8000" b="1" dirty="0">
                <a:solidFill>
                  <a:schemeClr val="bg1"/>
                </a:solidFill>
                <a:latin typeface="楷体" pitchFamily="49" charset="-122"/>
                <a:ea typeface="楷体" pitchFamily="49" charset="-122"/>
              </a:rPr>
            </a:br>
            <a:r>
              <a:rPr lang="zh-CN" altLang="en-US" sz="8000" b="1" dirty="0">
                <a:solidFill>
                  <a:schemeClr val="bg1"/>
                </a:solidFill>
                <a:latin typeface="楷体" pitchFamily="49" charset="-122"/>
                <a:ea typeface="楷体" pitchFamily="49" charset="-122"/>
              </a:rPr>
              <a:t>应用解析</a:t>
            </a:r>
            <a:endParaRPr lang="zh-CN" altLang="zh-CN" sz="8000" b="1" dirty="0">
              <a:solidFill>
                <a:schemeClr val="bg1"/>
              </a:solidFill>
              <a:latin typeface="楷体" pitchFamily="49" charset="-122"/>
              <a:ea typeface="楷体" pitchFamily="49" charset="-122"/>
            </a:endParaRPr>
          </a:p>
        </p:txBody>
      </p:sp>
      <p:sp>
        <p:nvSpPr>
          <p:cNvPr id="4" name="TextBox 3"/>
          <p:cNvSpPr txBox="1"/>
          <p:nvPr/>
        </p:nvSpPr>
        <p:spPr>
          <a:xfrm>
            <a:off x="5364088" y="5085184"/>
            <a:ext cx="3456384" cy="707886"/>
          </a:xfrm>
          <a:prstGeom prst="rect">
            <a:avLst/>
          </a:prstGeom>
          <a:noFill/>
        </p:spPr>
        <p:txBody>
          <a:bodyPr wrap="square" rtlCol="0">
            <a:spAutoFit/>
          </a:bodyPr>
          <a:lstStyle/>
          <a:p>
            <a:r>
              <a:rPr lang="zh-CN" altLang="en-US" sz="4000" b="1" dirty="0">
                <a:solidFill>
                  <a:schemeClr val="bg1"/>
                </a:solidFill>
                <a:latin typeface="楷体" pitchFamily="49" charset="-122"/>
                <a:ea typeface="楷体" pitchFamily="49" charset="-122"/>
              </a:rPr>
              <a:t>讲师：武玉飞   </a:t>
            </a:r>
            <a:endParaRPr lang="en-US" altLang="zh-CN" sz="4000" b="1" dirty="0">
              <a:solidFill>
                <a:schemeClr val="bg1"/>
              </a:solidFill>
              <a:latin typeface="楷体" pitchFamily="49" charset="-122"/>
              <a:ea typeface="楷体"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err="1">
                <a:latin typeface="+mn-lt"/>
                <a:ea typeface="宋体" pitchFamily="2" charset="-122"/>
                <a:cs typeface="Times New Roman" pitchFamily="18" charset="0"/>
              </a:rPr>
              <a:t>DataSet</a:t>
            </a:r>
            <a:r>
              <a:rPr lang="zh-CN" altLang="en-US" b="1" dirty="0">
                <a:latin typeface="+mn-lt"/>
                <a:ea typeface="宋体" pitchFamily="2" charset="-122"/>
                <a:cs typeface="Times New Roman" pitchFamily="18" charset="0"/>
              </a:rPr>
              <a:t>是什么</a:t>
            </a:r>
          </a:p>
        </p:txBody>
      </p:sp>
      <p:sp>
        <p:nvSpPr>
          <p:cNvPr id="2" name="矩形 1"/>
          <p:cNvSpPr/>
          <p:nvPr/>
        </p:nvSpPr>
        <p:spPr>
          <a:xfrm>
            <a:off x="470546" y="1412776"/>
            <a:ext cx="2730299" cy="369332"/>
          </a:xfrm>
          <a:prstGeom prst="rect">
            <a:avLst/>
          </a:prstGeom>
        </p:spPr>
        <p:txBody>
          <a:bodyPr wrap="none">
            <a:spAutoFit/>
          </a:bodyPr>
          <a:lstStyle/>
          <a:p>
            <a:r>
              <a:rPr lang="en-US" altLang="zh-CN" dirty="0" err="1">
                <a:latin typeface="Times New Roman" panose="02020603050405020304" pitchFamily="18" charset="0"/>
                <a:ea typeface="宋体" panose="02010600030101010101" pitchFamily="2" charset="-122"/>
              </a:rPr>
              <a:t>Dataframe</a:t>
            </a:r>
            <a:r>
              <a:rPr lang="en-US" altLang="zh-CN" dirty="0">
                <a:latin typeface="Times New Roman" panose="02020603050405020304" pitchFamily="18" charset="0"/>
                <a:ea typeface="宋体" panose="02010600030101010101" pitchFamily="2" charset="-122"/>
              </a:rPr>
              <a:t> API</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的一个扩展</a:t>
            </a:r>
            <a:endParaRPr lang="zh-CN" altLang="en-US" dirty="0"/>
          </a:p>
        </p:txBody>
      </p:sp>
      <p:sp>
        <p:nvSpPr>
          <p:cNvPr id="3" name="矩形 2"/>
          <p:cNvSpPr/>
          <p:nvPr/>
        </p:nvSpPr>
        <p:spPr>
          <a:xfrm>
            <a:off x="470546" y="1844824"/>
            <a:ext cx="2339102"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Spark</a:t>
            </a:r>
            <a:r>
              <a:rPr lang="zh-CN" altLang="zh-CN" dirty="0">
                <a:latin typeface="Times New Roman" panose="02020603050405020304" pitchFamily="18" charset="0"/>
                <a:ea typeface="宋体" panose="02010600030101010101" pitchFamily="2" charset="-122"/>
                <a:cs typeface="Times New Roman" panose="02020603050405020304" pitchFamily="18" charset="0"/>
              </a:rPr>
              <a:t>最新的数据抽象</a:t>
            </a:r>
            <a:endParaRPr lang="zh-CN" altLang="en-US" dirty="0"/>
          </a:p>
        </p:txBody>
      </p:sp>
      <p:sp>
        <p:nvSpPr>
          <p:cNvPr id="5" name="矩形 4"/>
          <p:cNvSpPr/>
          <p:nvPr/>
        </p:nvSpPr>
        <p:spPr>
          <a:xfrm>
            <a:off x="470546" y="2348880"/>
            <a:ext cx="2031325"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具有类型安全检查</a:t>
            </a:r>
            <a:endParaRPr lang="zh-CN" altLang="en-US" dirty="0"/>
          </a:p>
        </p:txBody>
      </p:sp>
      <p:sp>
        <p:nvSpPr>
          <p:cNvPr id="6" name="矩形 5"/>
          <p:cNvSpPr/>
          <p:nvPr/>
        </p:nvSpPr>
        <p:spPr>
          <a:xfrm>
            <a:off x="470546" y="2852936"/>
            <a:ext cx="3236784"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具有</a:t>
            </a:r>
            <a:r>
              <a:rPr lang="en-US" altLang="zh-CN" dirty="0" err="1">
                <a:latin typeface="Times New Roman" panose="02020603050405020304" pitchFamily="18" charset="0"/>
                <a:ea typeface="宋体" panose="02010600030101010101" pitchFamily="2" charset="-122"/>
              </a:rPr>
              <a:t>Dataframe</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的查询优化特性</a:t>
            </a:r>
            <a:endParaRPr lang="zh-CN" altLang="en-US" dirty="0"/>
          </a:p>
        </p:txBody>
      </p:sp>
      <p:sp>
        <p:nvSpPr>
          <p:cNvPr id="7" name="矩形 6"/>
          <p:cNvSpPr/>
          <p:nvPr/>
        </p:nvSpPr>
        <p:spPr>
          <a:xfrm>
            <a:off x="509018" y="3342954"/>
            <a:ext cx="2262158"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Dataset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支持编解码器</a:t>
            </a:r>
            <a:endParaRPr lang="zh-CN" altLang="en-US" dirty="0"/>
          </a:p>
        </p:txBody>
      </p:sp>
      <p:sp>
        <p:nvSpPr>
          <p:cNvPr id="8" name="矩形 7"/>
          <p:cNvSpPr/>
          <p:nvPr/>
        </p:nvSpPr>
        <p:spPr>
          <a:xfrm>
            <a:off x="509018" y="3900151"/>
            <a:ext cx="2982862" cy="369332"/>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样例类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的使用</a:t>
            </a:r>
            <a:endParaRPr lang="zh-CN" altLang="en-US" dirty="0"/>
          </a:p>
        </p:txBody>
      </p:sp>
      <p:sp>
        <p:nvSpPr>
          <p:cNvPr id="9" name="矩形 8"/>
          <p:cNvSpPr/>
          <p:nvPr/>
        </p:nvSpPr>
        <p:spPr>
          <a:xfrm>
            <a:off x="524278" y="4414910"/>
            <a:ext cx="2622834" cy="369332"/>
          </a:xfrm>
          <a:prstGeom prst="rect">
            <a:avLst/>
          </a:prstGeom>
        </p:spPr>
        <p:txBody>
          <a:bodyPr wrap="none">
            <a:spAutoFit/>
          </a:bodyPr>
          <a:lstStyle/>
          <a:p>
            <a:r>
              <a:rPr lang="en-US" altLang="zh-CN" dirty="0" err="1">
                <a:latin typeface="Times New Roman" panose="02020603050405020304" pitchFamily="18" charset="0"/>
                <a:ea typeface="宋体" panose="02010600030101010101" pitchFamily="2" charset="-122"/>
              </a:rPr>
              <a:t>DataFrame</a:t>
            </a:r>
            <a:r>
              <a:rPr lang="en-US" altLang="zh-CN" dirty="0">
                <a:latin typeface="Times New Roman" panose="02020603050405020304" pitchFamily="18" charset="0"/>
                <a:ea typeface="宋体" panose="02010600030101010101" pitchFamily="2" charset="-122"/>
              </a:rPr>
              <a:t>=Dataset[Row]</a:t>
            </a:r>
            <a:endParaRPr lang="zh-CN" altLang="en-US" dirty="0"/>
          </a:p>
        </p:txBody>
      </p:sp>
      <p:sp>
        <p:nvSpPr>
          <p:cNvPr id="10" name="矩形 9"/>
          <p:cNvSpPr/>
          <p:nvPr/>
        </p:nvSpPr>
        <p:spPr>
          <a:xfrm>
            <a:off x="527887" y="5013176"/>
            <a:ext cx="2069797" cy="369332"/>
          </a:xfrm>
          <a:prstGeom prst="rect">
            <a:avLst/>
          </a:prstGeom>
        </p:spPr>
        <p:txBody>
          <a:bodyPr wrap="none">
            <a:spAutoFit/>
          </a:bodyPr>
          <a:lstStyle/>
          <a:p>
            <a:r>
              <a:rPr lang="en-US" altLang="zh-CN" dirty="0" err="1">
                <a:latin typeface="Times New Roman" panose="02020603050405020304" pitchFamily="18" charset="0"/>
                <a:ea typeface="宋体" panose="02010600030101010101" pitchFamily="2" charset="-122"/>
              </a:rPr>
              <a:t>DataSet</a:t>
            </a:r>
            <a:r>
              <a:rPr lang="zh-CN" altLang="zh-CN" dirty="0">
                <a:latin typeface="Times New Roman" panose="02020603050405020304" pitchFamily="18" charset="0"/>
                <a:ea typeface="宋体" panose="02010600030101010101" pitchFamily="2" charset="-122"/>
                <a:cs typeface="Times New Roman" panose="02020603050405020304" pitchFamily="18" charset="0"/>
              </a:rPr>
              <a:t>是强类型的</a:t>
            </a:r>
            <a:endParaRPr lang="zh-CN" altLang="en-US" dirty="0"/>
          </a:p>
        </p:txBody>
      </p:sp>
      <p:sp>
        <p:nvSpPr>
          <p:cNvPr id="11" name="矩形 10"/>
          <p:cNvSpPr/>
          <p:nvPr/>
        </p:nvSpPr>
        <p:spPr>
          <a:xfrm>
            <a:off x="4067944" y="2511957"/>
            <a:ext cx="4572000" cy="2031325"/>
          </a:xfrm>
          <a:prstGeom prst="rect">
            <a:avLst/>
          </a:prstGeom>
        </p:spPr>
        <p:txBody>
          <a:bodyPr>
            <a:spAutoFit/>
          </a:bodyPr>
          <a:lstStyle/>
          <a:p>
            <a:r>
              <a:rPr lang="en-US" altLang="zh-CN" dirty="0" err="1">
                <a:latin typeface="Times New Roman" panose="02020603050405020304" pitchFamily="18" charset="0"/>
                <a:ea typeface="宋体" panose="02010600030101010101" pitchFamily="2" charset="-122"/>
              </a:rPr>
              <a:t>DataFrame</a:t>
            </a:r>
            <a:r>
              <a:rPr lang="zh-CN" altLang="zh-CN" dirty="0">
                <a:latin typeface="Times New Roman" panose="02020603050405020304" pitchFamily="18" charset="0"/>
                <a:ea typeface="宋体" panose="02010600030101010101" pitchFamily="2" charset="-122"/>
                <a:cs typeface="Times New Roman" panose="02020603050405020304" pitchFamily="18" charset="0"/>
              </a:rPr>
              <a:t>只是知道字段，但是不知道字段的类型，所以在执行这些操作的时候是没办法在编译的时候检查是否类型失败的，比如你可以对一个</a:t>
            </a:r>
            <a:r>
              <a:rPr lang="en-US" altLang="zh-CN" dirty="0">
                <a:latin typeface="Times New Roman" panose="02020603050405020304" pitchFamily="18" charset="0"/>
                <a:ea typeface="宋体" panose="02010600030101010101" pitchFamily="2" charset="-122"/>
              </a:rPr>
              <a:t>String</a:t>
            </a:r>
            <a:r>
              <a:rPr lang="zh-CN" altLang="zh-CN" dirty="0">
                <a:latin typeface="Times New Roman" panose="02020603050405020304" pitchFamily="18" charset="0"/>
                <a:ea typeface="宋体" panose="02010600030101010101" pitchFamily="2" charset="-122"/>
                <a:cs typeface="Times New Roman" panose="02020603050405020304" pitchFamily="18" charset="0"/>
              </a:rPr>
              <a:t>进行减法操作，在执行的时候才报错，而</a:t>
            </a:r>
            <a:r>
              <a:rPr lang="en-US" altLang="zh-CN" dirty="0" err="1">
                <a:latin typeface="Times New Roman" panose="02020603050405020304" pitchFamily="18" charset="0"/>
                <a:ea typeface="宋体" panose="02010600030101010101" pitchFamily="2" charset="-122"/>
              </a:rPr>
              <a:t>DataSet</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不仅仅知道字段，而且知道字段类型，所以有更严格的错误检查。</a:t>
            </a:r>
            <a:endParaRPr lang="zh-CN" altLang="en-US" dirty="0"/>
          </a:p>
        </p:txBody>
      </p:sp>
    </p:spTree>
    <p:extLst>
      <p:ext uri="{BB962C8B-B14F-4D97-AF65-F5344CB8AC3E}">
        <p14:creationId xmlns:p14="http://schemas.microsoft.com/office/powerpoint/2010/main" val="12511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RDD</a:t>
            </a:r>
            <a:r>
              <a:rPr lang="zh-CN" altLang="en-US" b="1" dirty="0">
                <a:latin typeface="+mn-lt"/>
                <a:ea typeface="宋体" pitchFamily="2" charset="-122"/>
                <a:cs typeface="Times New Roman" pitchFamily="18" charset="0"/>
              </a:rPr>
              <a:t>、</a:t>
            </a:r>
            <a:r>
              <a:rPr lang="en-US" altLang="zh-CN" b="1" dirty="0" err="1">
                <a:latin typeface="+mn-lt"/>
                <a:ea typeface="宋体" pitchFamily="2" charset="-122"/>
                <a:cs typeface="Times New Roman" pitchFamily="18" charset="0"/>
              </a:rPr>
              <a:t>DataFrame</a:t>
            </a:r>
            <a:r>
              <a:rPr lang="zh-CN" altLang="en-US" b="1" dirty="0">
                <a:latin typeface="+mn-lt"/>
                <a:ea typeface="宋体" pitchFamily="2" charset="-122"/>
                <a:cs typeface="Times New Roman" pitchFamily="18" charset="0"/>
              </a:rPr>
              <a:t>、</a:t>
            </a:r>
            <a:r>
              <a:rPr lang="en-US" altLang="zh-CN" b="1" dirty="0" err="1">
                <a:latin typeface="+mn-lt"/>
                <a:ea typeface="宋体" pitchFamily="2" charset="-122"/>
                <a:cs typeface="Times New Roman" pitchFamily="18" charset="0"/>
              </a:rPr>
              <a:t>DataSet</a:t>
            </a:r>
            <a:endParaRPr lang="zh-CN" altLang="en-US" b="1" dirty="0">
              <a:latin typeface="+mn-lt"/>
              <a:ea typeface="宋体" pitchFamily="2" charset="-122"/>
              <a:cs typeface="Times New Roman" pitchFamily="18" charset="0"/>
            </a:endParaRPr>
          </a:p>
        </p:txBody>
      </p:sp>
      <p:pic>
        <p:nvPicPr>
          <p:cNvPr id="5" name="Picture 2" descr="../../../../../../Desktop/1tSL5."/>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199388"/>
            <a:ext cx="5477526" cy="3079666"/>
          </a:xfrm>
          <a:prstGeom prst="rect">
            <a:avLst/>
          </a:prstGeom>
          <a:noFill/>
          <a:ln>
            <a:noFill/>
          </a:ln>
        </p:spPr>
      </p:pic>
      <p:sp>
        <p:nvSpPr>
          <p:cNvPr id="6" name="矩形 5"/>
          <p:cNvSpPr/>
          <p:nvPr/>
        </p:nvSpPr>
        <p:spPr>
          <a:xfrm>
            <a:off x="580304" y="1813466"/>
            <a:ext cx="2492990"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都是</a:t>
            </a:r>
            <a:r>
              <a:rPr lang="zh-CN" altLang="zh-CN" dirty="0">
                <a:latin typeface="Times New Roman" panose="02020603050405020304" pitchFamily="18" charset="0"/>
                <a:ea typeface="宋体" panose="02010600030101010101" pitchFamily="2" charset="-122"/>
                <a:cs typeface="Times New Roman" panose="02020603050405020304" pitchFamily="18" charset="0"/>
              </a:rPr>
              <a:t>分布式弹性数据集</a:t>
            </a:r>
            <a:endParaRPr lang="zh-CN" altLang="en-US" dirty="0"/>
          </a:p>
        </p:txBody>
      </p:sp>
      <p:sp>
        <p:nvSpPr>
          <p:cNvPr id="7" name="矩形 6"/>
          <p:cNvSpPr/>
          <p:nvPr/>
        </p:nvSpPr>
        <p:spPr>
          <a:xfrm>
            <a:off x="611560" y="1268760"/>
            <a:ext cx="1107996" cy="369332"/>
          </a:xfrm>
          <a:prstGeom prst="rect">
            <a:avLst/>
          </a:prstGeom>
        </p:spPr>
        <p:txBody>
          <a:bodyPr wrap="none">
            <a:spAutoFit/>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相同点：</a:t>
            </a:r>
            <a:endParaRPr lang="zh-CN" altLang="en-US" b="1" dirty="0">
              <a:solidFill>
                <a:srgbClr val="FF0000"/>
              </a:solidFill>
            </a:endParaRPr>
          </a:p>
        </p:txBody>
      </p:sp>
      <p:sp>
        <p:nvSpPr>
          <p:cNvPr id="8" name="矩形 7"/>
          <p:cNvSpPr/>
          <p:nvPr/>
        </p:nvSpPr>
        <p:spPr>
          <a:xfrm>
            <a:off x="602411" y="2358172"/>
            <a:ext cx="2031325"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三者都有惰性机制</a:t>
            </a:r>
            <a:endParaRPr lang="zh-CN" altLang="en-US" dirty="0"/>
          </a:p>
        </p:txBody>
      </p:sp>
      <p:sp>
        <p:nvSpPr>
          <p:cNvPr id="9" name="矩形 8"/>
          <p:cNvSpPr/>
          <p:nvPr/>
        </p:nvSpPr>
        <p:spPr>
          <a:xfrm>
            <a:off x="611560" y="2906027"/>
            <a:ext cx="2121093"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都有</a:t>
            </a:r>
            <a:r>
              <a:rPr lang="en-US" altLang="zh-CN" dirty="0">
                <a:latin typeface="Times New Roman" panose="02020603050405020304" pitchFamily="18" charset="0"/>
                <a:ea typeface="宋体" panose="02010600030101010101" pitchFamily="2" charset="-122"/>
              </a:rPr>
              <a:t>partition</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的概念</a:t>
            </a:r>
            <a:endParaRPr lang="zh-CN" altLang="en-US" dirty="0"/>
          </a:p>
        </p:txBody>
      </p:sp>
      <p:sp>
        <p:nvSpPr>
          <p:cNvPr id="10" name="矩形 9"/>
          <p:cNvSpPr/>
          <p:nvPr/>
        </p:nvSpPr>
        <p:spPr>
          <a:xfrm>
            <a:off x="611560" y="3450733"/>
            <a:ext cx="2031325"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有许多共同的函数</a:t>
            </a:r>
            <a:endParaRPr lang="zh-CN" altLang="en-US" dirty="0"/>
          </a:p>
        </p:txBody>
      </p:sp>
      <p:sp>
        <p:nvSpPr>
          <p:cNvPr id="11" name="椭圆 10"/>
          <p:cNvSpPr/>
          <p:nvPr/>
        </p:nvSpPr>
        <p:spPr>
          <a:xfrm>
            <a:off x="1219726" y="3997821"/>
            <a:ext cx="1761491"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a:t>
            </a:r>
            <a:endParaRPr lang="zh-CN" altLang="en-US" dirty="0"/>
          </a:p>
        </p:txBody>
      </p:sp>
      <p:sp>
        <p:nvSpPr>
          <p:cNvPr id="12" name="椭圆 11"/>
          <p:cNvSpPr/>
          <p:nvPr/>
        </p:nvSpPr>
        <p:spPr>
          <a:xfrm rot="18648172">
            <a:off x="2222281" y="5660352"/>
            <a:ext cx="1702027"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DataFrame</a:t>
            </a:r>
            <a:endParaRPr lang="zh-CN" altLang="en-US" dirty="0"/>
          </a:p>
        </p:txBody>
      </p:sp>
      <p:sp>
        <p:nvSpPr>
          <p:cNvPr id="13" name="椭圆 12"/>
          <p:cNvSpPr/>
          <p:nvPr/>
        </p:nvSpPr>
        <p:spPr>
          <a:xfrm rot="3435012">
            <a:off x="203237" y="5622442"/>
            <a:ext cx="1592011"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DataSet</a:t>
            </a:r>
            <a:endParaRPr lang="zh-CN" altLang="en-US" dirty="0"/>
          </a:p>
        </p:txBody>
      </p:sp>
      <p:sp>
        <p:nvSpPr>
          <p:cNvPr id="14" name="左右箭头 13"/>
          <p:cNvSpPr/>
          <p:nvPr/>
        </p:nvSpPr>
        <p:spPr>
          <a:xfrm rot="18625417">
            <a:off x="961922" y="4882401"/>
            <a:ext cx="991929"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右箭头 14"/>
          <p:cNvSpPr/>
          <p:nvPr/>
        </p:nvSpPr>
        <p:spPr>
          <a:xfrm rot="2839567">
            <a:off x="2271609" y="4815766"/>
            <a:ext cx="991929"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右箭头 15"/>
          <p:cNvSpPr/>
          <p:nvPr/>
        </p:nvSpPr>
        <p:spPr>
          <a:xfrm>
            <a:off x="1516635" y="5743212"/>
            <a:ext cx="991929"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94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259632" y="764704"/>
            <a:ext cx="6480720" cy="504056"/>
          </a:xfrm>
        </p:spPr>
        <p:txBody>
          <a:bodyPr>
            <a:normAutofit fontScale="90000"/>
          </a:bodyPr>
          <a:lstStyle/>
          <a:p>
            <a:r>
              <a:rPr lang="en-US" altLang="zh-CN" b="1" dirty="0">
                <a:latin typeface="+mn-lt"/>
                <a:ea typeface="宋体" pitchFamily="2" charset="-122"/>
                <a:cs typeface="Times New Roman" pitchFamily="18" charset="0"/>
              </a:rPr>
              <a:t>Spark </a:t>
            </a:r>
            <a:r>
              <a:rPr lang="en-US" altLang="zh-CN" b="1" dirty="0" err="1">
                <a:latin typeface="+mn-lt"/>
                <a:ea typeface="宋体" pitchFamily="2" charset="-122"/>
                <a:cs typeface="Times New Roman" pitchFamily="18" charset="0"/>
              </a:rPr>
              <a:t>Sql</a:t>
            </a:r>
            <a:r>
              <a:rPr lang="zh-CN" altLang="en-US" b="1" dirty="0">
                <a:latin typeface="+mn-lt"/>
                <a:ea typeface="宋体" pitchFamily="2" charset="-122"/>
                <a:cs typeface="Times New Roman" pitchFamily="18" charset="0"/>
              </a:rPr>
              <a:t>牛刀小试</a:t>
            </a:r>
          </a:p>
        </p:txBody>
      </p:sp>
      <p:pic>
        <p:nvPicPr>
          <p:cNvPr id="11" name="Picture 330"/>
          <p:cNvPicPr/>
          <p:nvPr/>
        </p:nvPicPr>
        <p:blipFill>
          <a:blip r:embed="rId2"/>
          <a:stretch>
            <a:fillRect/>
          </a:stretch>
        </p:blipFill>
        <p:spPr>
          <a:xfrm>
            <a:off x="251520" y="1412776"/>
            <a:ext cx="4176464" cy="2664296"/>
          </a:xfrm>
          <a:prstGeom prst="rect">
            <a:avLst/>
          </a:prstGeom>
        </p:spPr>
      </p:pic>
      <p:pic>
        <p:nvPicPr>
          <p:cNvPr id="12" name="图片 11"/>
          <p:cNvPicPr>
            <a:picLocks noChangeAspect="1"/>
          </p:cNvPicPr>
          <p:nvPr/>
        </p:nvPicPr>
        <p:blipFill>
          <a:blip r:embed="rId3"/>
          <a:stretch>
            <a:fillRect/>
          </a:stretch>
        </p:blipFill>
        <p:spPr>
          <a:xfrm>
            <a:off x="4499992" y="2276872"/>
            <a:ext cx="4438352" cy="4209697"/>
          </a:xfrm>
          <a:prstGeom prst="rect">
            <a:avLst/>
          </a:prstGeom>
        </p:spPr>
      </p:pic>
    </p:spTree>
    <p:extLst>
      <p:ext uri="{BB962C8B-B14F-4D97-AF65-F5344CB8AC3E}">
        <p14:creationId xmlns:p14="http://schemas.microsoft.com/office/powerpoint/2010/main" val="40813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err="1">
                <a:latin typeface="+mn-lt"/>
                <a:ea typeface="宋体" pitchFamily="2" charset="-122"/>
                <a:cs typeface="Times New Roman" pitchFamily="18" charset="0"/>
              </a:rPr>
              <a:t>SparkSession</a:t>
            </a:r>
            <a:endParaRPr lang="zh-CN" altLang="en-US" b="1" dirty="0">
              <a:latin typeface="+mn-lt"/>
              <a:ea typeface="宋体" pitchFamily="2" charset="-122"/>
              <a:cs typeface="Times New Roman" pitchFamily="18" charset="0"/>
            </a:endParaRPr>
          </a:p>
        </p:txBody>
      </p:sp>
      <p:sp>
        <p:nvSpPr>
          <p:cNvPr id="12" name="矩形 11"/>
          <p:cNvSpPr/>
          <p:nvPr/>
        </p:nvSpPr>
        <p:spPr>
          <a:xfrm>
            <a:off x="395536" y="1412776"/>
            <a:ext cx="6192688" cy="1477328"/>
          </a:xfrm>
          <a:prstGeom prst="rect">
            <a:avLst/>
          </a:prstGeom>
        </p:spPr>
        <p:txBody>
          <a:bodyPr wrap="square">
            <a:spAutoFit/>
          </a:bodyPr>
          <a:lstStyle/>
          <a:p>
            <a:r>
              <a:rPr lang="en-US" altLang="zh-CN" b="1" dirty="0" err="1">
                <a:solidFill>
                  <a:srgbClr val="000080"/>
                </a:solidFill>
                <a:latin typeface="宋体" panose="02010600030101010101" pitchFamily="2" charset="-122"/>
                <a:cs typeface="宋体" panose="02010600030101010101" pitchFamily="2" charset="-122"/>
              </a:rPr>
              <a:t>val</a:t>
            </a:r>
            <a:r>
              <a:rPr lang="en-US" altLang="zh-CN" b="1" dirty="0">
                <a:solidFill>
                  <a:srgbClr val="000080"/>
                </a:solidFill>
                <a:latin typeface="宋体" panose="02010600030101010101" pitchFamily="2" charset="-122"/>
                <a:cs typeface="宋体" panose="02010600030101010101" pitchFamily="2" charset="-122"/>
              </a:rPr>
              <a:t> </a:t>
            </a:r>
            <a:r>
              <a:rPr lang="en-US" altLang="zh-CN" dirty="0">
                <a:solidFill>
                  <a:srgbClr val="000000"/>
                </a:solidFill>
                <a:latin typeface="宋体" panose="02010600030101010101" pitchFamily="2" charset="-122"/>
                <a:cs typeface="宋体" panose="02010600030101010101" pitchFamily="2" charset="-122"/>
              </a:rPr>
              <a:t>spark = </a:t>
            </a:r>
            <a:r>
              <a:rPr lang="en-US" altLang="zh-CN" dirty="0" err="1">
                <a:solidFill>
                  <a:srgbClr val="000000"/>
                </a:solidFill>
                <a:latin typeface="宋体" panose="02010600030101010101" pitchFamily="2" charset="-122"/>
                <a:cs typeface="宋体" panose="02010600030101010101" pitchFamily="2" charset="-122"/>
              </a:rPr>
              <a:t>SparkSession</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.builder()</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appName</a:t>
            </a:r>
            <a:r>
              <a:rPr lang="en-US" altLang="zh-CN" dirty="0">
                <a:solidFill>
                  <a:srgbClr val="000000"/>
                </a:solidFill>
                <a:latin typeface="宋体" panose="02010600030101010101" pitchFamily="2" charset="-122"/>
                <a:cs typeface="宋体" panose="02010600030101010101" pitchFamily="2" charset="-122"/>
              </a:rPr>
              <a:t>(</a:t>
            </a:r>
            <a:r>
              <a:rPr lang="en-US" altLang="zh-CN" b="1" dirty="0">
                <a:solidFill>
                  <a:srgbClr val="008000"/>
                </a:solidFill>
                <a:latin typeface="宋体" panose="02010600030101010101" pitchFamily="2" charset="-122"/>
                <a:cs typeface="宋体" panose="02010600030101010101" pitchFamily="2" charset="-122"/>
              </a:rPr>
              <a:t>"Spark SQL basic example"</a:t>
            </a:r>
            <a:r>
              <a:rPr lang="en-US" altLang="zh-CN" dirty="0">
                <a:solidFill>
                  <a:srgbClr val="000000"/>
                </a:solidFill>
                <a:latin typeface="宋体" panose="02010600030101010101" pitchFamily="2" charset="-122"/>
                <a:cs typeface="宋体" panose="02010600030101010101" pitchFamily="2" charset="-122"/>
              </a:rPr>
              <a:t>)</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config</a:t>
            </a:r>
            <a:r>
              <a:rPr lang="en-US" altLang="zh-CN" dirty="0">
                <a:solidFill>
                  <a:srgbClr val="000000"/>
                </a:solidFill>
                <a:latin typeface="宋体" panose="02010600030101010101" pitchFamily="2" charset="-122"/>
                <a:cs typeface="宋体" panose="02010600030101010101" pitchFamily="2" charset="-122"/>
              </a:rPr>
              <a:t>(</a:t>
            </a:r>
            <a:r>
              <a:rPr lang="en-US" altLang="zh-CN" b="1" dirty="0">
                <a:solidFill>
                  <a:srgbClr val="008000"/>
                </a:solidFill>
                <a:latin typeface="宋体" panose="02010600030101010101" pitchFamily="2" charset="-122"/>
                <a:cs typeface="宋体" panose="02010600030101010101" pitchFamily="2" charset="-122"/>
              </a:rPr>
              <a:t>"</a:t>
            </a:r>
            <a:r>
              <a:rPr lang="en-US" altLang="zh-CN" b="1" dirty="0" err="1">
                <a:solidFill>
                  <a:srgbClr val="008000"/>
                </a:solidFill>
                <a:latin typeface="宋体" panose="02010600030101010101" pitchFamily="2" charset="-122"/>
                <a:cs typeface="宋体" panose="02010600030101010101" pitchFamily="2" charset="-122"/>
              </a:rPr>
              <a:t>spark.some.config.option</a:t>
            </a:r>
            <a:r>
              <a:rPr lang="en-US" altLang="zh-CN" b="1" dirty="0">
                <a:solidFill>
                  <a:srgbClr val="008000"/>
                </a:solidFill>
                <a:latin typeface="宋体" panose="02010600030101010101" pitchFamily="2" charset="-122"/>
                <a:cs typeface="宋体" panose="02010600030101010101" pitchFamily="2" charset="-122"/>
              </a:rPr>
              <a:t>"</a:t>
            </a:r>
            <a:r>
              <a:rPr lang="en-US" altLang="zh-CN" dirty="0">
                <a:solidFill>
                  <a:srgbClr val="000000"/>
                </a:solidFill>
                <a:latin typeface="宋体" panose="02010600030101010101" pitchFamily="2" charset="-122"/>
                <a:cs typeface="宋体" panose="02010600030101010101" pitchFamily="2" charset="-122"/>
              </a:rPr>
              <a:t>, </a:t>
            </a:r>
            <a:r>
              <a:rPr lang="en-US" altLang="zh-CN" b="1" dirty="0">
                <a:solidFill>
                  <a:srgbClr val="008000"/>
                </a:solidFill>
                <a:latin typeface="宋体" panose="02010600030101010101" pitchFamily="2" charset="-122"/>
                <a:cs typeface="宋体" panose="02010600030101010101" pitchFamily="2" charset="-122"/>
              </a:rPr>
              <a:t>"some-value"</a:t>
            </a:r>
            <a:r>
              <a:rPr lang="en-US" altLang="zh-CN" dirty="0">
                <a:solidFill>
                  <a:srgbClr val="000000"/>
                </a:solidFill>
                <a:latin typeface="宋体" panose="02010600030101010101" pitchFamily="2" charset="-122"/>
                <a:cs typeface="宋体" panose="02010600030101010101" pitchFamily="2" charset="-122"/>
              </a:rPr>
              <a:t>)</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getOrCreate</a:t>
            </a:r>
            <a:r>
              <a:rPr lang="en-US" altLang="zh-CN" dirty="0">
                <a:solidFill>
                  <a:srgbClr val="000000"/>
                </a:solidFill>
                <a:latin typeface="宋体" panose="02010600030101010101" pitchFamily="2" charset="-122"/>
                <a:cs typeface="宋体" panose="02010600030101010101" pitchFamily="2" charset="-122"/>
              </a:rPr>
              <a:t>()</a:t>
            </a:r>
            <a:endParaRPr lang="zh-CN" altLang="en-US" dirty="0"/>
          </a:p>
        </p:txBody>
      </p:sp>
      <p:sp>
        <p:nvSpPr>
          <p:cNvPr id="13" name="矩形 12"/>
          <p:cNvSpPr/>
          <p:nvPr/>
        </p:nvSpPr>
        <p:spPr>
          <a:xfrm>
            <a:off x="395536" y="2996952"/>
            <a:ext cx="7128792" cy="1754326"/>
          </a:xfrm>
          <a:prstGeom prst="rect">
            <a:avLst/>
          </a:prstGeom>
        </p:spPr>
        <p:txBody>
          <a:bodyPr wrap="square">
            <a:spAutoFit/>
          </a:bodyPr>
          <a:lstStyle/>
          <a:p>
            <a:r>
              <a:rPr lang="en-US" altLang="zh-CN" b="1" dirty="0" err="1">
                <a:solidFill>
                  <a:srgbClr val="000080"/>
                </a:solidFill>
                <a:latin typeface="宋体" panose="02010600030101010101" pitchFamily="2" charset="-122"/>
                <a:cs typeface="宋体" panose="02010600030101010101" pitchFamily="2" charset="-122"/>
              </a:rPr>
              <a:t>val</a:t>
            </a:r>
            <a:r>
              <a:rPr lang="en-US" altLang="zh-CN" b="1" dirty="0">
                <a:solidFill>
                  <a:srgbClr val="000080"/>
                </a:solidFill>
                <a:latin typeface="宋体" panose="02010600030101010101" pitchFamily="2" charset="-122"/>
                <a:cs typeface="宋体" panose="02010600030101010101" pitchFamily="2" charset="-122"/>
              </a:rPr>
              <a:t> </a:t>
            </a:r>
            <a:r>
              <a:rPr lang="en-US" altLang="zh-CN" dirty="0">
                <a:solidFill>
                  <a:srgbClr val="000000"/>
                </a:solidFill>
                <a:latin typeface="宋体" panose="02010600030101010101" pitchFamily="2" charset="-122"/>
                <a:cs typeface="宋体" panose="02010600030101010101" pitchFamily="2" charset="-122"/>
              </a:rPr>
              <a:t>spark = </a:t>
            </a:r>
            <a:r>
              <a:rPr lang="en-US" altLang="zh-CN" dirty="0" err="1">
                <a:solidFill>
                  <a:srgbClr val="000000"/>
                </a:solidFill>
                <a:latin typeface="宋体" panose="02010600030101010101" pitchFamily="2" charset="-122"/>
                <a:cs typeface="宋体" panose="02010600030101010101" pitchFamily="2" charset="-122"/>
              </a:rPr>
              <a:t>SparkSession</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.builder()</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appName</a:t>
            </a:r>
            <a:r>
              <a:rPr lang="en-US" altLang="zh-CN" dirty="0">
                <a:solidFill>
                  <a:srgbClr val="000000"/>
                </a:solidFill>
                <a:latin typeface="宋体" panose="02010600030101010101" pitchFamily="2" charset="-122"/>
                <a:cs typeface="宋体" panose="02010600030101010101" pitchFamily="2" charset="-122"/>
              </a:rPr>
              <a:t>(</a:t>
            </a:r>
            <a:r>
              <a:rPr lang="en-US" altLang="zh-CN" b="1" dirty="0">
                <a:solidFill>
                  <a:srgbClr val="008000"/>
                </a:solidFill>
                <a:latin typeface="宋体" panose="02010600030101010101" pitchFamily="2" charset="-122"/>
                <a:cs typeface="宋体" panose="02010600030101010101" pitchFamily="2" charset="-122"/>
              </a:rPr>
              <a:t>"Spark SQL basic example"</a:t>
            </a:r>
            <a:r>
              <a:rPr lang="en-US" altLang="zh-CN" dirty="0">
                <a:solidFill>
                  <a:srgbClr val="000000"/>
                </a:solidFill>
                <a:latin typeface="宋体" panose="02010600030101010101" pitchFamily="2" charset="-122"/>
                <a:cs typeface="宋体" panose="02010600030101010101" pitchFamily="2" charset="-122"/>
              </a:rPr>
              <a:t>)</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config</a:t>
            </a:r>
            <a:r>
              <a:rPr lang="en-US" altLang="zh-CN" dirty="0">
                <a:solidFill>
                  <a:srgbClr val="000000"/>
                </a:solidFill>
                <a:latin typeface="宋体" panose="02010600030101010101" pitchFamily="2" charset="-122"/>
                <a:cs typeface="宋体" panose="02010600030101010101" pitchFamily="2" charset="-122"/>
              </a:rPr>
              <a:t>(</a:t>
            </a:r>
            <a:r>
              <a:rPr lang="en-US" altLang="zh-CN" b="1" dirty="0">
                <a:solidFill>
                  <a:srgbClr val="008000"/>
                </a:solidFill>
                <a:latin typeface="宋体" panose="02010600030101010101" pitchFamily="2" charset="-122"/>
                <a:cs typeface="宋体" panose="02010600030101010101" pitchFamily="2" charset="-122"/>
              </a:rPr>
              <a:t>"</a:t>
            </a:r>
            <a:r>
              <a:rPr lang="en-US" altLang="zh-CN" b="1" dirty="0" err="1">
                <a:solidFill>
                  <a:srgbClr val="008000"/>
                </a:solidFill>
                <a:latin typeface="宋体" panose="02010600030101010101" pitchFamily="2" charset="-122"/>
                <a:cs typeface="宋体" panose="02010600030101010101" pitchFamily="2" charset="-122"/>
              </a:rPr>
              <a:t>spark.some.config.option</a:t>
            </a:r>
            <a:r>
              <a:rPr lang="en-US" altLang="zh-CN" b="1" dirty="0">
                <a:solidFill>
                  <a:srgbClr val="008000"/>
                </a:solidFill>
                <a:latin typeface="宋体" panose="02010600030101010101" pitchFamily="2" charset="-122"/>
                <a:cs typeface="宋体" panose="02010600030101010101" pitchFamily="2" charset="-122"/>
              </a:rPr>
              <a:t>"</a:t>
            </a:r>
            <a:r>
              <a:rPr lang="en-US" altLang="zh-CN" dirty="0">
                <a:solidFill>
                  <a:srgbClr val="000000"/>
                </a:solidFill>
                <a:latin typeface="宋体" panose="02010600030101010101" pitchFamily="2" charset="-122"/>
                <a:cs typeface="宋体" panose="02010600030101010101" pitchFamily="2" charset="-122"/>
              </a:rPr>
              <a:t>, </a:t>
            </a:r>
            <a:r>
              <a:rPr lang="en-US" altLang="zh-CN" b="1" dirty="0">
                <a:solidFill>
                  <a:srgbClr val="008000"/>
                </a:solidFill>
                <a:latin typeface="宋体" panose="02010600030101010101" pitchFamily="2" charset="-122"/>
                <a:cs typeface="宋体" panose="02010600030101010101" pitchFamily="2" charset="-122"/>
              </a:rPr>
              <a:t>"some-value"</a:t>
            </a:r>
            <a:r>
              <a:rPr lang="en-US" altLang="zh-CN" dirty="0">
                <a:solidFill>
                  <a:srgbClr val="000000"/>
                </a:solidFill>
                <a:latin typeface="宋体" panose="02010600030101010101" pitchFamily="2" charset="-122"/>
                <a:cs typeface="宋体" panose="02010600030101010101" pitchFamily="2" charset="-122"/>
              </a:rPr>
              <a:t>)</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enableHiveSupport</a:t>
            </a:r>
            <a:r>
              <a:rPr lang="en-US" altLang="zh-CN" dirty="0">
                <a:solidFill>
                  <a:srgbClr val="000000"/>
                </a:solidFill>
                <a:latin typeface="宋体" panose="02010600030101010101" pitchFamily="2" charset="-122"/>
                <a:cs typeface="宋体" panose="02010600030101010101" pitchFamily="2" charset="-122"/>
              </a:rPr>
              <a:t>()</a:t>
            </a:r>
            <a:br>
              <a:rPr lang="en-US" altLang="zh-CN" dirty="0">
                <a:solidFill>
                  <a:srgbClr val="000000"/>
                </a:solidFill>
                <a:latin typeface="宋体" panose="02010600030101010101" pitchFamily="2" charset="-122"/>
                <a:cs typeface="宋体" panose="02010600030101010101" pitchFamily="2" charset="-122"/>
              </a:rPr>
            </a:br>
            <a:r>
              <a:rPr lang="en-US" altLang="zh-CN" dirty="0">
                <a:solidFill>
                  <a:srgbClr val="000000"/>
                </a:solidFill>
                <a:latin typeface="宋体" panose="02010600030101010101" pitchFamily="2" charset="-122"/>
                <a:cs typeface="宋体" panose="02010600030101010101" pitchFamily="2" charset="-122"/>
              </a:rPr>
              <a:t>.</a:t>
            </a:r>
            <a:r>
              <a:rPr lang="en-US" altLang="zh-CN" dirty="0" err="1">
                <a:solidFill>
                  <a:srgbClr val="000000"/>
                </a:solidFill>
                <a:latin typeface="宋体" panose="02010600030101010101" pitchFamily="2" charset="-122"/>
                <a:cs typeface="宋体" panose="02010600030101010101" pitchFamily="2" charset="-122"/>
              </a:rPr>
              <a:t>getOrCreate</a:t>
            </a:r>
            <a:r>
              <a:rPr lang="en-US" altLang="zh-CN" dirty="0">
                <a:solidFill>
                  <a:srgbClr val="000000"/>
                </a:solidFill>
                <a:latin typeface="宋体" panose="02010600030101010101" pitchFamily="2" charset="-122"/>
                <a:cs typeface="宋体" panose="02010600030101010101" pitchFamily="2" charset="-122"/>
              </a:rPr>
              <a:t>()</a:t>
            </a:r>
            <a:endParaRPr lang="zh-CN" altLang="en-US" dirty="0"/>
          </a:p>
        </p:txBody>
      </p:sp>
      <p:sp>
        <p:nvSpPr>
          <p:cNvPr id="14" name="Rectangle 1"/>
          <p:cNvSpPr>
            <a:spLocks noChangeArrowheads="1"/>
          </p:cNvSpPr>
          <p:nvPr/>
        </p:nvSpPr>
        <p:spPr bwMode="auto">
          <a:xfrm>
            <a:off x="395536" y="5013176"/>
            <a:ext cx="7200800" cy="369332"/>
          </a:xfrm>
          <a:prstGeom prst="rect">
            <a:avLst/>
          </a:prstGeom>
        </p:spPr>
        <p:txBody>
          <a:bodyPr wrap="square">
            <a:spAutoFit/>
          </a:bodyPr>
          <a:lstStyle/>
          <a:p>
            <a:r>
              <a:rPr lang="zh-CN" altLang="zh-CN" b="1" dirty="0">
                <a:solidFill>
                  <a:srgbClr val="000080"/>
                </a:solidFill>
                <a:latin typeface="宋体" panose="02010600030101010101" pitchFamily="2" charset="-122"/>
                <a:cs typeface="宋体" panose="02010600030101010101" pitchFamily="2" charset="-122"/>
              </a:rPr>
              <a:t>val sc = spark.sparkContext</a:t>
            </a:r>
          </a:p>
        </p:txBody>
      </p:sp>
    </p:spTree>
    <p:extLst>
      <p:ext uri="{BB962C8B-B14F-4D97-AF65-F5344CB8AC3E}">
        <p14:creationId xmlns:p14="http://schemas.microsoft.com/office/powerpoint/2010/main" val="17319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zh-CN" altLang="en-US" b="1" dirty="0">
                <a:latin typeface="+mn-lt"/>
                <a:ea typeface="宋体" pitchFamily="2" charset="-122"/>
                <a:cs typeface="Times New Roman" pitchFamily="18" charset="0"/>
              </a:rPr>
              <a:t>类型之间的转换总结</a:t>
            </a:r>
          </a:p>
        </p:txBody>
      </p:sp>
      <p:grpSp>
        <p:nvGrpSpPr>
          <p:cNvPr id="2" name="组合 1"/>
          <p:cNvGrpSpPr/>
          <p:nvPr/>
        </p:nvGrpSpPr>
        <p:grpSpPr>
          <a:xfrm>
            <a:off x="2195736" y="1628800"/>
            <a:ext cx="4525100" cy="4740007"/>
            <a:chOff x="2999228" y="2276872"/>
            <a:chExt cx="2650116" cy="2775976"/>
          </a:xfrm>
        </p:grpSpPr>
        <p:sp>
          <p:nvSpPr>
            <p:cNvPr id="3" name="椭圆 2"/>
            <p:cNvSpPr/>
            <p:nvPr/>
          </p:nvSpPr>
          <p:spPr>
            <a:xfrm>
              <a:off x="3419872" y="2276872"/>
              <a:ext cx="1761491"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a:t>
              </a:r>
              <a:endParaRPr lang="zh-CN" altLang="en-US" dirty="0"/>
            </a:p>
          </p:txBody>
        </p:sp>
        <p:sp>
          <p:nvSpPr>
            <p:cNvPr id="5" name="椭圆 4"/>
            <p:cNvSpPr/>
            <p:nvPr/>
          </p:nvSpPr>
          <p:spPr>
            <a:xfrm rot="18648172">
              <a:off x="4510298" y="3913803"/>
              <a:ext cx="1702027"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DataFrame</a:t>
              </a:r>
              <a:endParaRPr lang="zh-CN" altLang="en-US" dirty="0"/>
            </a:p>
          </p:txBody>
        </p:sp>
        <p:sp>
          <p:nvSpPr>
            <p:cNvPr id="6" name="椭圆 5"/>
            <p:cNvSpPr/>
            <p:nvPr/>
          </p:nvSpPr>
          <p:spPr>
            <a:xfrm rot="3435012">
              <a:off x="2491254" y="3875893"/>
              <a:ext cx="1592011"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DataSet</a:t>
              </a:r>
              <a:endParaRPr lang="zh-CN" altLang="en-US" dirty="0"/>
            </a:p>
          </p:txBody>
        </p:sp>
        <p:sp>
          <p:nvSpPr>
            <p:cNvPr id="7" name="左右箭头 6"/>
            <p:cNvSpPr/>
            <p:nvPr/>
          </p:nvSpPr>
          <p:spPr>
            <a:xfrm rot="18625417">
              <a:off x="3249939" y="3135852"/>
              <a:ext cx="991929"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右箭头 7"/>
            <p:cNvSpPr/>
            <p:nvPr/>
          </p:nvSpPr>
          <p:spPr>
            <a:xfrm rot="2839567">
              <a:off x="4559626" y="3069217"/>
              <a:ext cx="991929"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右箭头 8"/>
            <p:cNvSpPr/>
            <p:nvPr/>
          </p:nvSpPr>
          <p:spPr>
            <a:xfrm>
              <a:off x="3804652" y="3996663"/>
              <a:ext cx="991929"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8974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err="1">
                <a:latin typeface="+mn-lt"/>
                <a:ea typeface="宋体" pitchFamily="2" charset="-122"/>
                <a:cs typeface="Times New Roman" pitchFamily="18" charset="0"/>
              </a:rPr>
              <a:t>DataFrame</a:t>
            </a:r>
            <a:r>
              <a:rPr lang="zh-CN" altLang="en-US" b="1" dirty="0">
                <a:latin typeface="+mn-lt"/>
                <a:ea typeface="宋体" pitchFamily="2" charset="-122"/>
                <a:cs typeface="Times New Roman" pitchFamily="18" charset="0"/>
              </a:rPr>
              <a:t>的创建</a:t>
            </a:r>
          </a:p>
        </p:txBody>
      </p:sp>
      <p:graphicFrame>
        <p:nvGraphicFramePr>
          <p:cNvPr id="2" name="图示 1"/>
          <p:cNvGraphicFramePr/>
          <p:nvPr>
            <p:extLst>
              <p:ext uri="{D42A27DB-BD31-4B8C-83A1-F6EECF244321}">
                <p14:modId xmlns:p14="http://schemas.microsoft.com/office/powerpoint/2010/main" val="3726419676"/>
              </p:ext>
            </p:extLst>
          </p:nvPr>
        </p:nvGraphicFramePr>
        <p:xfrm>
          <a:off x="1475656" y="1628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76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RDD</a:t>
            </a:r>
            <a:r>
              <a:rPr lang="zh-CN" altLang="en-US" b="1" dirty="0">
                <a:latin typeface="+mn-lt"/>
                <a:ea typeface="宋体" pitchFamily="2" charset="-122"/>
                <a:cs typeface="Times New Roman" pitchFamily="18" charset="0"/>
              </a:rPr>
              <a:t>与</a:t>
            </a:r>
            <a:r>
              <a:rPr lang="en-US" altLang="zh-CN" b="1" dirty="0" err="1">
                <a:latin typeface="+mn-lt"/>
                <a:ea typeface="宋体" pitchFamily="2" charset="-122"/>
                <a:cs typeface="Times New Roman" pitchFamily="18" charset="0"/>
              </a:rPr>
              <a:t>DataFrame</a:t>
            </a:r>
            <a:r>
              <a:rPr lang="zh-CN" altLang="en-US" b="1" dirty="0">
                <a:latin typeface="+mn-lt"/>
                <a:ea typeface="宋体" pitchFamily="2" charset="-122"/>
                <a:cs typeface="Times New Roman" pitchFamily="18" charset="0"/>
              </a:rPr>
              <a:t>的操作</a:t>
            </a:r>
          </a:p>
        </p:txBody>
      </p:sp>
      <p:sp>
        <p:nvSpPr>
          <p:cNvPr id="3" name="矩形 2"/>
          <p:cNvSpPr/>
          <p:nvPr/>
        </p:nvSpPr>
        <p:spPr>
          <a:xfrm>
            <a:off x="1259632" y="2852936"/>
            <a:ext cx="280831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反射</a:t>
            </a:r>
            <a:r>
              <a:rPr lang="en-US" altLang="zh-CN" sz="4400" dirty="0"/>
              <a:t>Schema</a:t>
            </a:r>
            <a:endParaRPr lang="zh-CN" altLang="en-US" sz="4400" dirty="0"/>
          </a:p>
        </p:txBody>
      </p:sp>
      <p:sp>
        <p:nvSpPr>
          <p:cNvPr id="5" name="矩形 4"/>
          <p:cNvSpPr/>
          <p:nvPr/>
        </p:nvSpPr>
        <p:spPr>
          <a:xfrm>
            <a:off x="5220072" y="2852936"/>
            <a:ext cx="280831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编程</a:t>
            </a:r>
            <a:r>
              <a:rPr lang="en-US" altLang="zh-CN" sz="4400" dirty="0"/>
              <a:t>Schema</a:t>
            </a:r>
            <a:endParaRPr lang="zh-CN" altLang="en-US" sz="4400" dirty="0"/>
          </a:p>
        </p:txBody>
      </p:sp>
    </p:spTree>
    <p:extLst>
      <p:ext uri="{BB962C8B-B14F-4D97-AF65-F5344CB8AC3E}">
        <p14:creationId xmlns:p14="http://schemas.microsoft.com/office/powerpoint/2010/main" val="352721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err="1">
                <a:latin typeface="+mn-lt"/>
                <a:ea typeface="宋体" pitchFamily="2" charset="-122"/>
                <a:cs typeface="Times New Roman" pitchFamily="18" charset="0"/>
              </a:rPr>
              <a:t>DataSet</a:t>
            </a:r>
            <a:r>
              <a:rPr lang="zh-CN" altLang="en-US" b="1" dirty="0">
                <a:latin typeface="+mn-lt"/>
                <a:ea typeface="宋体" pitchFamily="2" charset="-122"/>
                <a:cs typeface="Times New Roman" pitchFamily="18" charset="0"/>
              </a:rPr>
              <a:t>的创建</a:t>
            </a:r>
          </a:p>
        </p:txBody>
      </p:sp>
      <p:sp>
        <p:nvSpPr>
          <p:cNvPr id="3" name="矩形 2"/>
          <p:cNvSpPr/>
          <p:nvPr/>
        </p:nvSpPr>
        <p:spPr>
          <a:xfrm>
            <a:off x="2987824" y="2852936"/>
            <a:ext cx="280831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Case Class</a:t>
            </a:r>
            <a:endParaRPr lang="zh-CN" altLang="en-US" sz="4400" dirty="0"/>
          </a:p>
        </p:txBody>
      </p:sp>
    </p:spTree>
    <p:extLst>
      <p:ext uri="{BB962C8B-B14F-4D97-AF65-F5344CB8AC3E}">
        <p14:creationId xmlns:p14="http://schemas.microsoft.com/office/powerpoint/2010/main" val="411769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err="1">
                <a:latin typeface="+mn-lt"/>
                <a:ea typeface="宋体" pitchFamily="2" charset="-122"/>
                <a:cs typeface="Times New Roman" pitchFamily="18" charset="0"/>
              </a:rPr>
              <a:t>DataFrame</a:t>
            </a:r>
            <a:r>
              <a:rPr lang="zh-CN" altLang="en-US" b="1" dirty="0">
                <a:latin typeface="+mn-lt"/>
                <a:ea typeface="宋体" pitchFamily="2" charset="-122"/>
                <a:cs typeface="Times New Roman" pitchFamily="18" charset="0"/>
              </a:rPr>
              <a:t>的操作</a:t>
            </a:r>
          </a:p>
        </p:txBody>
      </p:sp>
      <p:sp>
        <p:nvSpPr>
          <p:cNvPr id="2" name="矩形 1"/>
          <p:cNvSpPr/>
          <p:nvPr/>
        </p:nvSpPr>
        <p:spPr>
          <a:xfrm>
            <a:off x="1259632" y="2852936"/>
            <a:ext cx="280831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DSL</a:t>
            </a:r>
            <a:r>
              <a:rPr lang="zh-CN" altLang="en-US" sz="4400" dirty="0"/>
              <a:t>风格</a:t>
            </a:r>
          </a:p>
        </p:txBody>
      </p:sp>
      <p:sp>
        <p:nvSpPr>
          <p:cNvPr id="5" name="矩形 4"/>
          <p:cNvSpPr/>
          <p:nvPr/>
        </p:nvSpPr>
        <p:spPr>
          <a:xfrm>
            <a:off x="5220072" y="2852936"/>
            <a:ext cx="280831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SQL</a:t>
            </a:r>
            <a:r>
              <a:rPr lang="zh-CN" altLang="en-US" sz="4400" dirty="0"/>
              <a:t>风格</a:t>
            </a:r>
          </a:p>
        </p:txBody>
      </p:sp>
    </p:spTree>
    <p:extLst>
      <p:ext uri="{BB962C8B-B14F-4D97-AF65-F5344CB8AC3E}">
        <p14:creationId xmlns:p14="http://schemas.microsoft.com/office/powerpoint/2010/main" val="27838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zh-CN" altLang="en-US" b="1" dirty="0">
                <a:latin typeface="+mn-lt"/>
                <a:ea typeface="宋体" pitchFamily="2" charset="-122"/>
                <a:cs typeface="Times New Roman" pitchFamily="18" charset="0"/>
              </a:rPr>
              <a:t>用户自定义函数</a:t>
            </a:r>
          </a:p>
        </p:txBody>
      </p:sp>
      <p:sp>
        <p:nvSpPr>
          <p:cNvPr id="2" name="椭圆 1"/>
          <p:cNvSpPr/>
          <p:nvPr/>
        </p:nvSpPr>
        <p:spPr>
          <a:xfrm>
            <a:off x="1115616" y="1916832"/>
            <a:ext cx="2736304"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UDF</a:t>
            </a:r>
            <a:endParaRPr lang="zh-CN" altLang="en-US" sz="5400" dirty="0"/>
          </a:p>
        </p:txBody>
      </p:sp>
      <p:sp>
        <p:nvSpPr>
          <p:cNvPr id="5" name="椭圆 4"/>
          <p:cNvSpPr/>
          <p:nvPr/>
        </p:nvSpPr>
        <p:spPr>
          <a:xfrm>
            <a:off x="5292080" y="1916832"/>
            <a:ext cx="2664296"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t>UDAF</a:t>
            </a:r>
            <a:endParaRPr lang="zh-CN" altLang="en-US" sz="5400" dirty="0"/>
          </a:p>
        </p:txBody>
      </p:sp>
      <p:sp>
        <p:nvSpPr>
          <p:cNvPr id="6" name="椭圆 5"/>
          <p:cNvSpPr/>
          <p:nvPr/>
        </p:nvSpPr>
        <p:spPr>
          <a:xfrm>
            <a:off x="3215403" y="3832572"/>
            <a:ext cx="2664296"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t>开窗函数</a:t>
            </a:r>
          </a:p>
        </p:txBody>
      </p:sp>
    </p:spTree>
    <p:extLst>
      <p:ext uri="{BB962C8B-B14F-4D97-AF65-F5344CB8AC3E}">
        <p14:creationId xmlns:p14="http://schemas.microsoft.com/office/powerpoint/2010/main" val="368313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61211" y="764704"/>
            <a:ext cx="4221662" cy="478392"/>
          </a:xfrm>
        </p:spPr>
        <p:txBody>
          <a:bodyPr>
            <a:normAutofit fontScale="90000"/>
          </a:bodyPr>
          <a:lstStyle/>
          <a:p>
            <a:r>
              <a:rPr lang="zh-CN" altLang="en-US" b="1" dirty="0">
                <a:latin typeface="Times New Roman" pitchFamily="18" charset="0"/>
                <a:ea typeface="宋体" pitchFamily="2" charset="-122"/>
                <a:cs typeface="Times New Roman" pitchFamily="18" charset="0"/>
              </a:rPr>
              <a:t>课程内容</a:t>
            </a:r>
          </a:p>
        </p:txBody>
      </p:sp>
      <p:sp>
        <p:nvSpPr>
          <p:cNvPr id="5123" name="Rectangle 3"/>
          <p:cNvSpPr>
            <a:spLocks noGrp="1" noChangeArrowheads="1"/>
          </p:cNvSpPr>
          <p:nvPr>
            <p:ph type="body" idx="1"/>
          </p:nvPr>
        </p:nvSpPr>
        <p:spPr>
          <a:xfrm>
            <a:off x="467544" y="1412776"/>
            <a:ext cx="8229600" cy="4881154"/>
          </a:xfrm>
        </p:spPr>
        <p:txBody>
          <a:bodyPr>
            <a:normAutofit lnSpcReduction="10000"/>
          </a:bodyPr>
          <a:lstStyle/>
          <a:p>
            <a:pPr>
              <a:lnSpc>
                <a:spcPct val="150000"/>
              </a:lnSpc>
              <a:spcBef>
                <a:spcPts val="1800"/>
              </a:spcBef>
              <a:buFont typeface="Wingdings" pitchFamily="2" charset="2"/>
              <a:buChar char="l"/>
            </a:pPr>
            <a:r>
              <a:rPr lang="en-US" altLang="zh-CN" dirty="0">
                <a:ea typeface="宋体" pitchFamily="2" charset="-122"/>
                <a:cs typeface="Times New Roman" pitchFamily="18" charset="0"/>
              </a:rPr>
              <a:t>Spark</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SQL</a:t>
            </a:r>
            <a:r>
              <a:rPr lang="zh-CN" altLang="en-US" dirty="0">
                <a:ea typeface="宋体" pitchFamily="2" charset="-122"/>
                <a:cs typeface="Times New Roman" pitchFamily="18" charset="0"/>
              </a:rPr>
              <a:t>什么</a:t>
            </a:r>
            <a:endParaRPr lang="zh-CN" altLang="en-US" sz="2800" dirty="0">
              <a:ea typeface="宋体" pitchFamily="2" charset="-122"/>
              <a:cs typeface="Times New Roman" pitchFamily="18" charset="0"/>
            </a:endParaRPr>
          </a:p>
          <a:p>
            <a:pPr>
              <a:lnSpc>
                <a:spcPct val="150000"/>
              </a:lnSpc>
              <a:buFont typeface="Wingdings" pitchFamily="2" charset="2"/>
              <a:buChar char="l"/>
            </a:pPr>
            <a:r>
              <a:rPr lang="en-US" altLang="zh-CN" dirty="0">
                <a:ea typeface="宋体" pitchFamily="2" charset="-122"/>
                <a:cs typeface="Times New Roman" pitchFamily="18" charset="0"/>
              </a:rPr>
              <a:t>Spark</a:t>
            </a:r>
            <a:r>
              <a:rPr lang="zh-CN" altLang="en-US" dirty="0">
                <a:ea typeface="宋体" pitchFamily="2" charset="-122"/>
                <a:cs typeface="Times New Roman" pitchFamily="18" charset="0"/>
              </a:rPr>
              <a:t> </a:t>
            </a:r>
            <a:r>
              <a:rPr lang="en-US" altLang="zh-CN" dirty="0">
                <a:ea typeface="宋体" pitchFamily="2" charset="-122"/>
                <a:cs typeface="Times New Roman" pitchFamily="18" charset="0"/>
              </a:rPr>
              <a:t>SQL</a:t>
            </a:r>
            <a:r>
              <a:rPr lang="zh-CN" altLang="en-US" dirty="0">
                <a:ea typeface="宋体" pitchFamily="2" charset="-122"/>
                <a:cs typeface="Times New Roman" pitchFamily="18" charset="0"/>
              </a:rPr>
              <a:t>的关键抽象</a:t>
            </a:r>
            <a:endParaRPr lang="en-US" altLang="zh-CN" dirty="0">
              <a:ea typeface="宋体" pitchFamily="2" charset="-122"/>
              <a:cs typeface="Times New Roman" pitchFamily="18" charset="0"/>
            </a:endParaRPr>
          </a:p>
          <a:p>
            <a:pPr>
              <a:lnSpc>
                <a:spcPct val="150000"/>
              </a:lnSpc>
              <a:buFont typeface="Wingdings" pitchFamily="2" charset="2"/>
              <a:buChar char="l"/>
            </a:pPr>
            <a:r>
              <a:rPr lang="en-US" altLang="zh-CN" dirty="0">
                <a:ea typeface="宋体" pitchFamily="2" charset="-122"/>
                <a:cs typeface="Times New Roman" pitchFamily="18" charset="0"/>
              </a:rPr>
              <a:t>Spark SQL</a:t>
            </a:r>
            <a:r>
              <a:rPr lang="zh-CN" altLang="en-US" dirty="0">
                <a:ea typeface="宋体" pitchFamily="2" charset="-122"/>
                <a:cs typeface="Times New Roman" pitchFamily="18" charset="0"/>
              </a:rPr>
              <a:t>牛刀小试</a:t>
            </a:r>
            <a:endParaRPr lang="en-US" altLang="zh-CN" dirty="0">
              <a:ea typeface="宋体" pitchFamily="2" charset="-122"/>
              <a:cs typeface="Times New Roman" pitchFamily="18" charset="0"/>
            </a:endParaRPr>
          </a:p>
          <a:p>
            <a:pPr>
              <a:lnSpc>
                <a:spcPct val="150000"/>
              </a:lnSpc>
              <a:buFont typeface="Wingdings" pitchFamily="2" charset="2"/>
              <a:buChar char="l"/>
            </a:pPr>
            <a:r>
              <a:rPr lang="en-US" altLang="zh-CN" dirty="0">
                <a:ea typeface="宋体" pitchFamily="2" charset="-122"/>
                <a:cs typeface="Times New Roman" pitchFamily="18" charset="0"/>
              </a:rPr>
              <a:t>Spark SQL</a:t>
            </a:r>
            <a:r>
              <a:rPr lang="zh-CN" altLang="en-US" dirty="0">
                <a:ea typeface="宋体" pitchFamily="2" charset="-122"/>
                <a:cs typeface="Times New Roman" pitchFamily="18" charset="0"/>
              </a:rPr>
              <a:t>操作</a:t>
            </a:r>
            <a:endParaRPr lang="en-US" altLang="zh-CN" sz="2800" dirty="0">
              <a:ea typeface="宋体" pitchFamily="2" charset="-122"/>
              <a:cs typeface="Times New Roman" pitchFamily="18" charset="0"/>
            </a:endParaRPr>
          </a:p>
          <a:p>
            <a:pPr>
              <a:lnSpc>
                <a:spcPct val="150000"/>
              </a:lnSpc>
              <a:buFont typeface="Wingdings" pitchFamily="2" charset="2"/>
              <a:buChar char="l"/>
            </a:pPr>
            <a:r>
              <a:rPr lang="en-US" altLang="zh-CN" dirty="0">
                <a:ea typeface="宋体" pitchFamily="2" charset="-122"/>
                <a:cs typeface="Times New Roman" pitchFamily="18" charset="0"/>
              </a:rPr>
              <a:t>Spark SQL</a:t>
            </a:r>
            <a:r>
              <a:rPr lang="zh-CN" altLang="en-US" dirty="0">
                <a:ea typeface="宋体" pitchFamily="2" charset="-122"/>
                <a:cs typeface="Times New Roman" pitchFamily="18" charset="0"/>
              </a:rPr>
              <a:t>自定义</a:t>
            </a:r>
            <a:endParaRPr lang="en-US" altLang="zh-CN" dirty="0">
              <a:ea typeface="宋体" pitchFamily="2" charset="-122"/>
              <a:cs typeface="Times New Roman" pitchFamily="18" charset="0"/>
            </a:endParaRPr>
          </a:p>
          <a:p>
            <a:pPr>
              <a:lnSpc>
                <a:spcPct val="150000"/>
              </a:lnSpc>
              <a:buFont typeface="Wingdings" pitchFamily="2" charset="2"/>
              <a:buChar char="l"/>
            </a:pPr>
            <a:r>
              <a:rPr lang="en-US" altLang="zh-CN" sz="2800" dirty="0">
                <a:ea typeface="宋体" pitchFamily="2" charset="-122"/>
                <a:cs typeface="Times New Roman" pitchFamily="18" charset="0"/>
              </a:rPr>
              <a:t>Spark SQL</a:t>
            </a:r>
            <a:r>
              <a:rPr lang="zh-CN" altLang="en-US" sz="2800" dirty="0">
                <a:ea typeface="宋体" pitchFamily="2" charset="-122"/>
                <a:cs typeface="Times New Roman" pitchFamily="18" charset="0"/>
              </a:rPr>
              <a:t>数据源</a:t>
            </a:r>
            <a:endParaRPr lang="en-US" altLang="zh-CN" sz="2800" dirty="0">
              <a:ea typeface="宋体" pitchFamily="2" charset="-122"/>
              <a:cs typeface="Times New Roman" pitchFamily="18" charset="0"/>
            </a:endParaRPr>
          </a:p>
          <a:p>
            <a:pPr>
              <a:lnSpc>
                <a:spcPct val="150000"/>
              </a:lnSpc>
              <a:buFont typeface="Wingdings" pitchFamily="2" charset="2"/>
              <a:buChar char="l"/>
            </a:pPr>
            <a:r>
              <a:rPr lang="en-US" altLang="zh-CN" sz="2800" dirty="0">
                <a:ea typeface="宋体" pitchFamily="2" charset="-122"/>
                <a:cs typeface="Times New Roman" pitchFamily="18" charset="0"/>
              </a:rPr>
              <a:t>Spark SQL</a:t>
            </a:r>
            <a:r>
              <a:rPr lang="zh-CN" altLang="en-US" sz="2800" dirty="0">
                <a:ea typeface="宋体" pitchFamily="2" charset="-122"/>
                <a:cs typeface="Times New Roman" pitchFamily="18" charset="0"/>
              </a:rPr>
              <a:t>实战</a:t>
            </a:r>
            <a:endParaRPr lang="en-US" altLang="zh-CN" sz="2800" dirty="0">
              <a:ea typeface="宋体" pitchFamily="2" charset="-122"/>
              <a:cs typeface="Times New Roman" pitchFamily="18" charset="0"/>
            </a:endParaRPr>
          </a:p>
        </p:txBody>
      </p:sp>
    </p:spTree>
    <p:extLst>
      <p:ext uri="{BB962C8B-B14F-4D97-AF65-F5344CB8AC3E}">
        <p14:creationId xmlns:p14="http://schemas.microsoft.com/office/powerpoint/2010/main" val="225744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Spark SQL</a:t>
            </a:r>
            <a:r>
              <a:rPr lang="zh-CN" altLang="en-US" b="1" dirty="0">
                <a:latin typeface="+mn-lt"/>
                <a:ea typeface="宋体" pitchFamily="2" charset="-122"/>
                <a:cs typeface="Times New Roman" pitchFamily="18" charset="0"/>
              </a:rPr>
              <a:t>的数据源</a:t>
            </a:r>
          </a:p>
        </p:txBody>
      </p:sp>
      <p:graphicFrame>
        <p:nvGraphicFramePr>
          <p:cNvPr id="3" name="图示 2"/>
          <p:cNvGraphicFramePr/>
          <p:nvPr>
            <p:extLst>
              <p:ext uri="{D42A27DB-BD31-4B8C-83A1-F6EECF244321}">
                <p14:modId xmlns:p14="http://schemas.microsoft.com/office/powerpoint/2010/main" val="119231137"/>
              </p:ext>
            </p:extLst>
          </p:nvPr>
        </p:nvGraphicFramePr>
        <p:xfrm>
          <a:off x="1403648" y="184482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658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zh-CN" altLang="en-US" b="1" dirty="0">
                <a:latin typeface="+mn-lt"/>
                <a:ea typeface="宋体" pitchFamily="2" charset="-122"/>
                <a:cs typeface="Times New Roman" pitchFamily="18" charset="0"/>
              </a:rPr>
              <a:t>数据仓库介绍</a:t>
            </a:r>
          </a:p>
        </p:txBody>
      </p:sp>
      <p:pic>
        <p:nvPicPr>
          <p:cNvPr id="1026" name="Picture 2" descr="https://timgsa.baidu.com/timg?image&amp;quality=80&amp;size=b9999_10000&amp;sec=1511781981328&amp;di=408de7b06ed5b127a4f43fd8bb2f9266&amp;imgtype=jpg&amp;src=http%3A%2F%2Fimg2.imgtn.bdimg.com%2Fit%2Fu%3D1351544047%2C804744037%26fm%3D214%26gp%3D0.jpg"/>
          <p:cNvPicPr>
            <a:picLocks noChangeAspect="1" noChangeArrowheads="1"/>
          </p:cNvPicPr>
          <p:nvPr/>
        </p:nvPicPr>
        <p:blipFill rotWithShape="1">
          <a:blip r:embed="rId2">
            <a:extLst>
              <a:ext uri="{28A0092B-C50C-407E-A947-70E740481C1C}">
                <a14:useLocalDpi xmlns:a14="http://schemas.microsoft.com/office/drawing/2010/main" val="0"/>
              </a:ext>
            </a:extLst>
          </a:blip>
          <a:srcRect b="11721"/>
          <a:stretch/>
        </p:blipFill>
        <p:spPr bwMode="auto">
          <a:xfrm>
            <a:off x="2123728" y="1772816"/>
            <a:ext cx="6655377" cy="439248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26350" y="1378353"/>
            <a:ext cx="4180696"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宋体" panose="02010600030101010101" pitchFamily="2" charset="-122"/>
              </a:rPr>
              <a:t>Data Warehouse</a:t>
            </a:r>
            <a:r>
              <a:rPr lang="zh-CN"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，可简写为</a:t>
            </a:r>
            <a:r>
              <a:rPr lang="en-US" altLang="zh-CN" b="1" dirty="0">
                <a:solidFill>
                  <a:srgbClr val="FF0000"/>
                </a:solidFill>
                <a:latin typeface="Times New Roman" panose="02020603050405020304" pitchFamily="18" charset="0"/>
                <a:ea typeface="宋体" panose="02010600030101010101" pitchFamily="2" charset="-122"/>
              </a:rPr>
              <a:t>DW</a:t>
            </a:r>
            <a:r>
              <a:rPr lang="zh-CN"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b="1" dirty="0">
                <a:solidFill>
                  <a:srgbClr val="FF0000"/>
                </a:solidFill>
                <a:latin typeface="Times New Roman" panose="02020603050405020304" pitchFamily="18" charset="0"/>
                <a:ea typeface="宋体" panose="02010600030101010101" pitchFamily="2" charset="-122"/>
              </a:rPr>
              <a:t>DWH</a:t>
            </a:r>
            <a:endParaRPr lang="zh-CN" altLang="en-US" b="1" dirty="0">
              <a:solidFill>
                <a:srgbClr val="FF0000"/>
              </a:solidFill>
            </a:endParaRPr>
          </a:p>
        </p:txBody>
      </p:sp>
      <p:sp>
        <p:nvSpPr>
          <p:cNvPr id="6" name="矩形 5"/>
          <p:cNvSpPr/>
          <p:nvPr/>
        </p:nvSpPr>
        <p:spPr>
          <a:xfrm>
            <a:off x="2416698" y="6072971"/>
            <a:ext cx="2176878"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宋体" panose="02010600030101010101" pitchFamily="2" charset="-122"/>
              </a:rPr>
              <a:t>OLTP</a:t>
            </a:r>
            <a:r>
              <a:rPr lang="zh-CN" altLang="en-US" dirty="0"/>
              <a:t>联机事务处理</a:t>
            </a:r>
            <a:endParaRPr lang="zh-CN" altLang="en-US" b="1" dirty="0">
              <a:solidFill>
                <a:srgbClr val="FF0000"/>
              </a:solidFill>
            </a:endParaRPr>
          </a:p>
        </p:txBody>
      </p:sp>
      <p:sp>
        <p:nvSpPr>
          <p:cNvPr id="7" name="矩形 6"/>
          <p:cNvSpPr/>
          <p:nvPr/>
        </p:nvSpPr>
        <p:spPr>
          <a:xfrm>
            <a:off x="5508104" y="6072971"/>
            <a:ext cx="2210862" cy="369332"/>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宋体" panose="02010600030101010101" pitchFamily="2" charset="-122"/>
              </a:rPr>
              <a:t>OLAP</a:t>
            </a:r>
            <a:r>
              <a:rPr lang="zh-CN" altLang="en-US" dirty="0"/>
              <a:t>联机分析处理</a:t>
            </a:r>
            <a:endParaRPr lang="zh-CN" altLang="en-US" b="1" dirty="0">
              <a:solidFill>
                <a:srgbClr val="FF0000"/>
              </a:solidFill>
            </a:endParaRPr>
          </a:p>
        </p:txBody>
      </p:sp>
      <p:sp>
        <p:nvSpPr>
          <p:cNvPr id="8" name="矩形 7"/>
          <p:cNvSpPr/>
          <p:nvPr/>
        </p:nvSpPr>
        <p:spPr>
          <a:xfrm>
            <a:off x="605329" y="2708920"/>
            <a:ext cx="1811369" cy="369332"/>
          </a:xfrm>
          <a:prstGeom prst="rect">
            <a:avLst/>
          </a:prstGeom>
        </p:spPr>
        <p:txBody>
          <a:bodyPr wrap="square">
            <a:spAutoFit/>
          </a:bodyPr>
          <a:lstStyle/>
          <a:p>
            <a:r>
              <a:rPr lang="zh-CN" altLang="en-US" b="1" dirty="0">
                <a:solidFill>
                  <a:srgbClr val="FF0000"/>
                </a:solidFill>
                <a:latin typeface="Times New Roman" panose="02020603050405020304" pitchFamily="18" charset="0"/>
                <a:ea typeface="宋体" panose="02010600030101010101" pitchFamily="2" charset="-122"/>
              </a:rPr>
              <a:t>企业决策支撑</a:t>
            </a:r>
            <a:endParaRPr lang="zh-CN" altLang="en-US" b="1" dirty="0">
              <a:solidFill>
                <a:srgbClr val="FF0000"/>
              </a:solidFill>
            </a:endParaRPr>
          </a:p>
        </p:txBody>
      </p:sp>
    </p:spTree>
    <p:extLst>
      <p:ext uri="{BB962C8B-B14F-4D97-AF65-F5344CB8AC3E}">
        <p14:creationId xmlns:p14="http://schemas.microsoft.com/office/powerpoint/2010/main" val="118042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数据库与数据仓库的区别</a:t>
            </a:r>
          </a:p>
        </p:txBody>
      </p:sp>
      <p:sp>
        <p:nvSpPr>
          <p:cNvPr id="3" name="矩形 2"/>
          <p:cNvSpPr/>
          <p:nvPr/>
        </p:nvSpPr>
        <p:spPr>
          <a:xfrm>
            <a:off x="395536" y="1484784"/>
            <a:ext cx="3506088" cy="369332"/>
          </a:xfrm>
          <a:prstGeom prst="rect">
            <a:avLst/>
          </a:prstGeom>
        </p:spPr>
        <p:txBody>
          <a:bodyPr wrap="none">
            <a:spAutoFit/>
          </a:bodyPr>
          <a:lstStyle/>
          <a:p>
            <a:r>
              <a:rPr lang="zh-CN" altLang="zh-CN" kern="100" spc="5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数据库软件、数据库、数据仓库</a:t>
            </a:r>
            <a:endParaRPr lang="zh-CN" altLang="en-US" dirty="0">
              <a:solidFill>
                <a:srgbClr val="C00000"/>
              </a:solidFill>
            </a:endParaRPr>
          </a:p>
        </p:txBody>
      </p:sp>
      <p:sp>
        <p:nvSpPr>
          <p:cNvPr id="5" name="矩形 4"/>
          <p:cNvSpPr/>
          <p:nvPr/>
        </p:nvSpPr>
        <p:spPr>
          <a:xfrm>
            <a:off x="611560" y="1998007"/>
            <a:ext cx="6192688" cy="369332"/>
          </a:xfrm>
          <a:prstGeom prst="rect">
            <a:avLst/>
          </a:prstGeom>
        </p:spPr>
        <p:txBody>
          <a:bodyPr wrap="square">
            <a:spAutoFit/>
          </a:bodyPr>
          <a:lstStyle/>
          <a:p>
            <a:r>
              <a:rPr lang="zh-CN" altLang="zh-CN" kern="100" spc="50" dirty="0">
                <a:latin typeface="Times New Roman" panose="02020603050405020304" pitchFamily="18" charset="0"/>
                <a:ea typeface="宋体" panose="02010600030101010101" pitchFamily="2" charset="-122"/>
                <a:cs typeface="Times New Roman" panose="02020603050405020304" pitchFamily="18" charset="0"/>
              </a:rPr>
              <a:t>数据库软件：是一种软件，可以看得见，可以操作。</a:t>
            </a:r>
            <a:endParaRPr lang="zh-CN" altLang="en-US" dirty="0"/>
          </a:p>
        </p:txBody>
      </p:sp>
      <p:sp>
        <p:nvSpPr>
          <p:cNvPr id="8" name="矩形 7"/>
          <p:cNvSpPr/>
          <p:nvPr/>
        </p:nvSpPr>
        <p:spPr>
          <a:xfrm>
            <a:off x="539552" y="3861048"/>
            <a:ext cx="6264696" cy="369332"/>
          </a:xfrm>
          <a:prstGeom prst="rect">
            <a:avLst/>
          </a:prstGeom>
        </p:spPr>
        <p:txBody>
          <a:bodyPr wrap="square">
            <a:spAutoFit/>
          </a:bodyPr>
          <a:lstStyle/>
          <a:p>
            <a:r>
              <a:rPr lang="zh-CN" altLang="zh-CN" kern="100" spc="5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数据库与数据仓库的区别实际讲的是</a:t>
            </a:r>
            <a:r>
              <a:rPr lang="en-US" altLang="zh-CN" kern="100" spc="50" dirty="0">
                <a:solidFill>
                  <a:srgbClr val="C00000"/>
                </a:solidFill>
                <a:latin typeface="Times New Roman" panose="02020603050405020304" pitchFamily="18" charset="0"/>
                <a:ea typeface="宋体" panose="02010600030101010101" pitchFamily="2" charset="-122"/>
              </a:rPr>
              <a:t>OLTP</a:t>
            </a:r>
            <a:r>
              <a:rPr lang="zh-CN" altLang="zh-CN" kern="100" spc="5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kern="100" spc="50" dirty="0">
                <a:solidFill>
                  <a:srgbClr val="C00000"/>
                </a:solidFill>
                <a:latin typeface="Times New Roman" panose="02020603050405020304" pitchFamily="18" charset="0"/>
                <a:ea typeface="宋体" panose="02010600030101010101" pitchFamily="2" charset="-122"/>
              </a:rPr>
              <a:t>OLAP</a:t>
            </a:r>
            <a:r>
              <a:rPr lang="zh-CN" altLang="zh-CN" kern="100" spc="5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的区别</a:t>
            </a:r>
            <a:endParaRPr lang="zh-CN" altLang="en-US" dirty="0">
              <a:solidFill>
                <a:srgbClr val="C00000"/>
              </a:solidFill>
            </a:endParaRPr>
          </a:p>
        </p:txBody>
      </p:sp>
      <p:sp>
        <p:nvSpPr>
          <p:cNvPr id="9" name="矩形 8"/>
          <p:cNvSpPr/>
          <p:nvPr/>
        </p:nvSpPr>
        <p:spPr>
          <a:xfrm>
            <a:off x="179512" y="4293096"/>
            <a:ext cx="8820472" cy="2031325"/>
          </a:xfrm>
          <a:prstGeom prst="rect">
            <a:avLst/>
          </a:prstGeom>
        </p:spPr>
        <p:txBody>
          <a:bodyPr wrap="square">
            <a:spAutoFit/>
          </a:bodyPr>
          <a:lstStyle/>
          <a:p>
            <a:pPr indent="412750">
              <a:spcAft>
                <a:spcPts val="0"/>
              </a:spcAft>
            </a:pPr>
            <a:r>
              <a:rPr lang="zh-CN" altLang="zh-CN" kern="100" spc="50" dirty="0">
                <a:latin typeface="Times New Roman" panose="02020603050405020304" pitchFamily="18" charset="0"/>
                <a:ea typeface="宋体" panose="02010600030101010101" pitchFamily="2" charset="-122"/>
              </a:rPr>
              <a:t>操作型处理，叫联机事务处理</a:t>
            </a:r>
            <a:r>
              <a:rPr lang="en-US" altLang="zh-CN" kern="100" spc="50" dirty="0">
                <a:latin typeface="Times New Roman" panose="02020603050405020304" pitchFamily="18" charset="0"/>
                <a:ea typeface="宋体" panose="02010600030101010101" pitchFamily="2" charset="-122"/>
              </a:rPr>
              <a:t>OLTP</a:t>
            </a:r>
            <a:r>
              <a:rPr lang="zh-CN" altLang="zh-CN" kern="100" spc="50" dirty="0">
                <a:latin typeface="Times New Roman" panose="02020603050405020304" pitchFamily="18" charset="0"/>
                <a:ea typeface="宋体" panose="02010600030101010101" pitchFamily="2" charset="-122"/>
              </a:rPr>
              <a:t>（</a:t>
            </a:r>
            <a:r>
              <a:rPr lang="en-US" altLang="zh-CN" kern="100" spc="50" dirty="0">
                <a:latin typeface="Times New Roman" panose="02020603050405020304" pitchFamily="18" charset="0"/>
                <a:ea typeface="宋体" panose="02010600030101010101" pitchFamily="2" charset="-122"/>
              </a:rPr>
              <a:t>On-Line Transaction Processing</a:t>
            </a:r>
            <a:r>
              <a:rPr lang="zh-CN" altLang="zh-CN" kern="100" spc="50" dirty="0">
                <a:latin typeface="Times New Roman" panose="02020603050405020304" pitchFamily="18" charset="0"/>
                <a:ea typeface="宋体" panose="02010600030101010101" pitchFamily="2" charset="-122"/>
              </a:rPr>
              <a:t>，），也可以称面向交易的处理系统，它是针对具体业务在数据库联机的日常操作，通常对少数记录进行查询、修改。用户较为关心操作的响应时间、数据的安全性、完整性和并发支持的用户数等问题。传统的数据库系统作为数据管理的主要手段，主要用于操作型处理。</a:t>
            </a:r>
            <a:endParaRPr lang="zh-CN" altLang="zh-CN" dirty="0">
              <a:latin typeface="Times New Roman" panose="02020603050405020304" pitchFamily="18" charset="0"/>
              <a:ea typeface="宋体" panose="02010600030101010101" pitchFamily="2" charset="-122"/>
            </a:endParaRPr>
          </a:p>
          <a:p>
            <a:pPr indent="412750">
              <a:spcAft>
                <a:spcPts val="0"/>
              </a:spcAft>
            </a:pPr>
            <a:r>
              <a:rPr lang="zh-CN" altLang="zh-CN" kern="100" spc="50" dirty="0">
                <a:latin typeface="Times New Roman" panose="02020603050405020304" pitchFamily="18" charset="0"/>
                <a:ea typeface="宋体" panose="02010600030101010101" pitchFamily="2" charset="-122"/>
              </a:rPr>
              <a:t>分析型处理，叫联机分析处理</a:t>
            </a:r>
            <a:r>
              <a:rPr lang="en-US" altLang="zh-CN" kern="100" spc="50" dirty="0">
                <a:latin typeface="Times New Roman" panose="02020603050405020304" pitchFamily="18" charset="0"/>
                <a:ea typeface="宋体" panose="02010600030101010101" pitchFamily="2" charset="-122"/>
              </a:rPr>
              <a:t>OLAP</a:t>
            </a:r>
            <a:r>
              <a:rPr lang="zh-CN" altLang="zh-CN" kern="100" spc="50" dirty="0">
                <a:latin typeface="Times New Roman" panose="02020603050405020304" pitchFamily="18" charset="0"/>
                <a:ea typeface="宋体" panose="02010600030101010101" pitchFamily="2" charset="-122"/>
              </a:rPr>
              <a:t>（</a:t>
            </a:r>
            <a:r>
              <a:rPr lang="en-US" altLang="zh-CN" kern="100" spc="50" dirty="0">
                <a:latin typeface="Times New Roman" panose="02020603050405020304" pitchFamily="18" charset="0"/>
                <a:ea typeface="宋体" panose="02010600030101010101" pitchFamily="2" charset="-122"/>
              </a:rPr>
              <a:t>On-Line Analytical Processing</a:t>
            </a:r>
            <a:r>
              <a:rPr lang="zh-CN" altLang="zh-CN" kern="100" spc="50" dirty="0">
                <a:latin typeface="Times New Roman" panose="02020603050405020304" pitchFamily="18" charset="0"/>
                <a:ea typeface="宋体" panose="02010600030101010101" pitchFamily="2" charset="-122"/>
              </a:rPr>
              <a:t>）一般针对某些主题的历史数据进行分析，支持管理决策。</a:t>
            </a:r>
            <a:endParaRPr lang="zh-CN" altLang="zh-CN" dirty="0">
              <a:effectLst/>
              <a:latin typeface="Times New Roman" panose="02020603050405020304" pitchFamily="18" charset="0"/>
              <a:ea typeface="宋体" panose="02010600030101010101" pitchFamily="2" charset="-122"/>
            </a:endParaRPr>
          </a:p>
        </p:txBody>
      </p:sp>
      <p:sp>
        <p:nvSpPr>
          <p:cNvPr id="10" name="矩形 9"/>
          <p:cNvSpPr/>
          <p:nvPr/>
        </p:nvSpPr>
        <p:spPr>
          <a:xfrm>
            <a:off x="611560" y="2363797"/>
            <a:ext cx="7920880" cy="369332"/>
          </a:xfrm>
          <a:prstGeom prst="rect">
            <a:avLst/>
          </a:prstGeom>
        </p:spPr>
        <p:txBody>
          <a:bodyPr wrap="square">
            <a:spAutoFit/>
          </a:bodyPr>
          <a:lstStyle/>
          <a:p>
            <a:r>
              <a:rPr lang="zh-CN" altLang="zh-CN" kern="100" spc="50" dirty="0">
                <a:latin typeface="Times New Roman" panose="02020603050405020304" pitchFamily="18" charset="0"/>
                <a:ea typeface="宋体" panose="02010600030101010101" pitchFamily="2" charset="-122"/>
                <a:cs typeface="Times New Roman" panose="02020603050405020304" pitchFamily="18" charset="0"/>
              </a:rPr>
              <a:t>数据库：是一种逻辑概念，用来存放数据的仓库。通过数据库软件来实现。</a:t>
            </a:r>
            <a:endParaRPr lang="zh-CN" altLang="en-US" dirty="0"/>
          </a:p>
        </p:txBody>
      </p:sp>
      <p:sp>
        <p:nvSpPr>
          <p:cNvPr id="11" name="矩形 10"/>
          <p:cNvSpPr/>
          <p:nvPr/>
        </p:nvSpPr>
        <p:spPr>
          <a:xfrm>
            <a:off x="213937" y="2793827"/>
            <a:ext cx="8784976" cy="923330"/>
          </a:xfrm>
          <a:prstGeom prst="rect">
            <a:avLst/>
          </a:prstGeom>
        </p:spPr>
        <p:txBody>
          <a:bodyPr wrap="square">
            <a:spAutoFit/>
          </a:bodyPr>
          <a:lstStyle/>
          <a:p>
            <a:pPr indent="412750">
              <a:spcAft>
                <a:spcPts val="0"/>
              </a:spcAft>
            </a:pPr>
            <a:r>
              <a:rPr lang="zh-CN" altLang="zh-CN" kern="100" spc="50" dirty="0">
                <a:latin typeface="Times New Roman" panose="02020603050405020304" pitchFamily="18" charset="0"/>
                <a:ea typeface="宋体" panose="02010600030101010101" pitchFamily="2" charset="-122"/>
              </a:rPr>
              <a:t>数据仓库：是数据库概念的升级。从逻辑上理解，数据库和数据仓库没有区别，都是通过数据库软件实现的存放数据的地方，只不过从数据量来说，数据仓库要比数据库更庞大得多。数据仓库主要用于数据挖掘和数据分析，辅助领导做决策。</a:t>
            </a:r>
            <a:endParaRPr lang="zh-CN" altLang="zh-CN"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4835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数据仓库的特点</a:t>
            </a:r>
          </a:p>
        </p:txBody>
      </p:sp>
      <p:sp>
        <p:nvSpPr>
          <p:cNvPr id="2" name="矩形 1"/>
          <p:cNvSpPr/>
          <p:nvPr/>
        </p:nvSpPr>
        <p:spPr>
          <a:xfrm>
            <a:off x="721746" y="1626505"/>
            <a:ext cx="3616696" cy="369332"/>
          </a:xfrm>
          <a:prstGeom prst="rect">
            <a:avLst/>
          </a:prstGeom>
        </p:spPr>
        <p:txBody>
          <a:bodyPr wrap="none">
            <a:spAutoFit/>
          </a:bodyPr>
          <a:lstStyle/>
          <a:p>
            <a:pPr marL="458470" indent="-306070">
              <a:spcAft>
                <a:spcPts val="0"/>
              </a:spcAft>
            </a:pPr>
            <a:r>
              <a:rPr lang="en-US" altLang="zh-CN" b="1" dirty="0">
                <a:solidFill>
                  <a:srgbClr val="FF0000"/>
                </a:solidFill>
                <a:latin typeface="Arial" panose="020B0604020202020204" pitchFamily="34" charset="0"/>
                <a:ea typeface="宋体" panose="02010600030101010101" pitchFamily="2" charset="-122"/>
              </a:rPr>
              <a:t>1</a:t>
            </a:r>
            <a:r>
              <a:rPr lang="en-US"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 </a:t>
            </a: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数据仓库的数据是面向主题的</a:t>
            </a:r>
            <a:endParaRPr lang="zh-CN" altLang="zh-CN" dirty="0">
              <a:effectLst/>
              <a:latin typeface="Times New Roman" panose="02020603050405020304" pitchFamily="18" charset="0"/>
              <a:ea typeface="宋体" panose="02010600030101010101" pitchFamily="2" charset="-122"/>
            </a:endParaRPr>
          </a:p>
        </p:txBody>
      </p:sp>
      <p:sp>
        <p:nvSpPr>
          <p:cNvPr id="6" name="矩形 5"/>
          <p:cNvSpPr/>
          <p:nvPr/>
        </p:nvSpPr>
        <p:spPr>
          <a:xfrm>
            <a:off x="827584" y="2314187"/>
            <a:ext cx="3055645"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 </a:t>
            </a:r>
            <a:r>
              <a:rPr lang="en-US" altLang="zh-CN" b="1" dirty="0">
                <a:solidFill>
                  <a:srgbClr val="FF0000"/>
                </a:solidFill>
                <a:latin typeface="Arial" panose="020B0604020202020204" pitchFamily="34" charset="0"/>
                <a:ea typeface="宋体" panose="02010600030101010101" pitchFamily="2" charset="-122"/>
              </a:rPr>
              <a:t>2. </a:t>
            </a: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数据仓库的数据是集成的</a:t>
            </a:r>
            <a:endParaRPr lang="zh-CN" altLang="en-US" dirty="0"/>
          </a:p>
        </p:txBody>
      </p:sp>
      <p:sp>
        <p:nvSpPr>
          <p:cNvPr id="7" name="矩形 6"/>
          <p:cNvSpPr/>
          <p:nvPr/>
        </p:nvSpPr>
        <p:spPr>
          <a:xfrm>
            <a:off x="875635" y="3001869"/>
            <a:ext cx="3462807" cy="369332"/>
          </a:xfrm>
          <a:prstGeom prst="rect">
            <a:avLst/>
          </a:prstGeom>
        </p:spPr>
        <p:txBody>
          <a:bodyPr wrap="none">
            <a:spAutoFit/>
          </a:bodyPr>
          <a:lstStyle/>
          <a:p>
            <a:r>
              <a:rPr lang="en-US" altLang="zh-CN" b="1" dirty="0">
                <a:solidFill>
                  <a:srgbClr val="FF0000"/>
                </a:solidFill>
                <a:latin typeface="Arial" panose="020B0604020202020204" pitchFamily="34" charset="0"/>
                <a:ea typeface="宋体" panose="02010600030101010101" pitchFamily="2" charset="-122"/>
              </a:rPr>
              <a:t>3. </a:t>
            </a: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数据仓库的数据是不可更新的</a:t>
            </a:r>
            <a:endParaRPr lang="zh-CN" altLang="en-US" dirty="0"/>
          </a:p>
        </p:txBody>
      </p:sp>
      <p:sp>
        <p:nvSpPr>
          <p:cNvPr id="12" name="矩形 11"/>
          <p:cNvSpPr/>
          <p:nvPr/>
        </p:nvSpPr>
        <p:spPr>
          <a:xfrm>
            <a:off x="875635" y="3689551"/>
            <a:ext cx="4160113" cy="369332"/>
          </a:xfrm>
          <a:prstGeom prst="rect">
            <a:avLst/>
          </a:prstGeom>
        </p:spPr>
        <p:txBody>
          <a:bodyPr wrap="none">
            <a:spAutoFit/>
          </a:bodyPr>
          <a:lstStyle/>
          <a:p>
            <a:r>
              <a:rPr lang="en-US" altLang="zh-CN" b="1" dirty="0">
                <a:solidFill>
                  <a:srgbClr val="FF0000"/>
                </a:solidFill>
                <a:latin typeface="Arial" panose="020B0604020202020204" pitchFamily="34" charset="0"/>
                <a:ea typeface="宋体" panose="02010600030101010101" pitchFamily="2" charset="-122"/>
              </a:rPr>
              <a:t>4. </a:t>
            </a: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数据仓库的数据是随时间不断变化的</a:t>
            </a:r>
            <a:endParaRPr lang="zh-CN" altLang="en-US" dirty="0"/>
          </a:p>
        </p:txBody>
      </p:sp>
      <p:pic>
        <p:nvPicPr>
          <p:cNvPr id="4098" name="Picture 2" descr="http://images2015.cnblogs.com/blog/903014/201603/903014-20160322121308714-449098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344620"/>
            <a:ext cx="6972300"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68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数据仓库的发展阶段</a:t>
            </a:r>
          </a:p>
        </p:txBody>
      </p:sp>
      <p:sp>
        <p:nvSpPr>
          <p:cNvPr id="3" name="矩形 2"/>
          <p:cNvSpPr/>
          <p:nvPr/>
        </p:nvSpPr>
        <p:spPr>
          <a:xfrm>
            <a:off x="345557" y="1844824"/>
            <a:ext cx="8136904" cy="3170099"/>
          </a:xfrm>
          <a:prstGeom prst="rect">
            <a:avLst/>
          </a:prstGeom>
        </p:spPr>
        <p:txBody>
          <a:bodyPr wrap="square">
            <a:spAutoFit/>
          </a:bodyPr>
          <a:lstStyle/>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简单报表阶段：</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这个阶段，系统的主要目标是解决一些日常的工作中业务人员需要的报表，以及生成一些简单的能够帮助领导进行决策所需要的汇总数据。这个阶段的大部分表现形式为数据库和前端报表工具。</a:t>
            </a:r>
            <a:endParaRPr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342900" lvl="0" indent="-342900">
              <a:lnSpc>
                <a:spcPts val="1950"/>
              </a:lnSpc>
              <a:spcAft>
                <a:spcPts val="0"/>
              </a:spcAft>
              <a:buSzPts val="1000"/>
              <a:buFont typeface="Symbol" panose="05050102010706020507" pitchFamily="18" charset="2"/>
              <a:buChar char=""/>
              <a:tabLst>
                <a:tab pos="457200" algn="l"/>
              </a:tabLst>
            </a:pPr>
            <a:endParaRPr lang="zh-CN" altLang="zh-CN" dirty="0">
              <a:solidFill>
                <a:srgbClr val="000000"/>
              </a:solidFill>
              <a:latin typeface="Times New Roman" panose="02020603050405020304" pitchFamily="18" charset="0"/>
              <a:ea typeface="宋体" panose="02010600030101010101" pitchFamily="2" charset="-122"/>
            </a:endParaRPr>
          </a:p>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数据集市阶段：</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这个阶段，主要是根据某个业务部门的需要，进行一定的数据的采集，整理，按照业务人员的需要，进行多维报表的展现，能够提供对特定业务指导的数据，并且能够提供特定的领导决策数据。</a:t>
            </a:r>
            <a:endParaRPr lang="en-US" altLang="zh-CN"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marL="342900" lvl="0" indent="-342900">
              <a:lnSpc>
                <a:spcPts val="1950"/>
              </a:lnSpc>
              <a:spcAft>
                <a:spcPts val="0"/>
              </a:spcAft>
              <a:buSzPts val="1000"/>
              <a:buFont typeface="Symbol" panose="05050102010706020507" pitchFamily="18" charset="2"/>
              <a:buChar char=""/>
              <a:tabLst>
                <a:tab pos="457200" algn="l"/>
              </a:tabLst>
            </a:pPr>
            <a:endParaRPr lang="zh-CN" altLang="zh-CN" dirty="0">
              <a:solidFill>
                <a:srgbClr val="000000"/>
              </a:solidFill>
              <a:latin typeface="Times New Roman" panose="02020603050405020304" pitchFamily="18" charset="0"/>
              <a:ea typeface="宋体" panose="02010600030101010101" pitchFamily="2" charset="-122"/>
            </a:endParaRPr>
          </a:p>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数据仓库阶段：</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这个阶段，主要是按照一定的数据模型，对整个企业的数据进行采集，整理，并且能够按照各个业务部门的需要，提供跨部门的，完全一致的业务报表数据，能够通过数据仓库生成对对业务具有指导性的数据，同时，为领导决策提供全面的数据支持。</a:t>
            </a:r>
            <a:endParaRPr lang="zh-CN" altLang="zh-CN" dirty="0">
              <a:solidFill>
                <a:srgbClr val="00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263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数据仓库的分层</a:t>
            </a:r>
          </a:p>
        </p:txBody>
      </p:sp>
      <p:pic>
        <p:nvPicPr>
          <p:cNvPr id="5" name="图片 4" descr="C:\Users\Beequick\AppData\Roaming\Tencent\Users\342467823\QQ\WinTemp\RichOle\5HVM_ISL}JUL7XZ0MQ6DJ[Q.png"/>
          <p:cNvPicPr/>
          <p:nvPr/>
        </p:nvPicPr>
        <p:blipFill>
          <a:blip r:embed="rId2">
            <a:extLst>
              <a:ext uri="{28A0092B-C50C-407E-A947-70E740481C1C}">
                <a14:useLocalDpi xmlns:a14="http://schemas.microsoft.com/office/drawing/2010/main" val="0"/>
              </a:ext>
            </a:extLst>
          </a:blip>
          <a:srcRect/>
          <a:stretch>
            <a:fillRect/>
          </a:stretch>
        </p:blipFill>
        <p:spPr bwMode="auto">
          <a:xfrm>
            <a:off x="827584" y="2275131"/>
            <a:ext cx="7560840" cy="4209415"/>
          </a:xfrm>
          <a:prstGeom prst="rect">
            <a:avLst/>
          </a:prstGeom>
          <a:noFill/>
          <a:ln>
            <a:noFill/>
          </a:ln>
        </p:spPr>
      </p:pic>
      <p:sp>
        <p:nvSpPr>
          <p:cNvPr id="2" name="矩形 1"/>
          <p:cNvSpPr/>
          <p:nvPr/>
        </p:nvSpPr>
        <p:spPr>
          <a:xfrm>
            <a:off x="611560" y="1484784"/>
            <a:ext cx="8280920" cy="646331"/>
          </a:xfrm>
          <a:prstGeom prst="rect">
            <a:avLst/>
          </a:prstGeom>
        </p:spPr>
        <p:txBody>
          <a:bodyPr wrap="square">
            <a:spAutoFit/>
          </a:bodyPr>
          <a:lstStyle/>
          <a:p>
            <a:pPr indent="412750">
              <a:spcAft>
                <a:spcPts val="0"/>
              </a:spcAft>
            </a:pPr>
            <a:r>
              <a:rPr lang="zh-CN" altLang="zh-CN" kern="100" spc="50" dirty="0">
                <a:latin typeface="Times New Roman" panose="02020603050405020304" pitchFamily="18" charset="0"/>
                <a:ea typeface="宋体" panose="02010600030101010101" pitchFamily="2" charset="-122"/>
              </a:rPr>
              <a:t>数据仓库标准上可以分为四层：</a:t>
            </a:r>
            <a:r>
              <a:rPr lang="en-US" altLang="zh-CN" kern="100" spc="50" dirty="0">
                <a:latin typeface="Times New Roman" panose="02020603050405020304" pitchFamily="18" charset="0"/>
                <a:ea typeface="宋体" panose="02010600030101010101" pitchFamily="2" charset="-122"/>
              </a:rPr>
              <a:t>ODS</a:t>
            </a:r>
            <a:r>
              <a:rPr lang="zh-CN" altLang="zh-CN" kern="100" spc="50" dirty="0">
                <a:latin typeface="Times New Roman" panose="02020603050405020304" pitchFamily="18" charset="0"/>
                <a:ea typeface="宋体" panose="02010600030101010101" pitchFamily="2" charset="-122"/>
              </a:rPr>
              <a:t>（临时存储层）、</a:t>
            </a:r>
            <a:r>
              <a:rPr lang="en-US" altLang="zh-CN" kern="100" spc="50" dirty="0">
                <a:latin typeface="Times New Roman" panose="02020603050405020304" pitchFamily="18" charset="0"/>
                <a:ea typeface="宋体" panose="02010600030101010101" pitchFamily="2" charset="-122"/>
              </a:rPr>
              <a:t>PDW</a:t>
            </a:r>
            <a:r>
              <a:rPr lang="zh-CN" altLang="zh-CN" kern="100" spc="50" dirty="0">
                <a:latin typeface="Times New Roman" panose="02020603050405020304" pitchFamily="18" charset="0"/>
                <a:ea typeface="宋体" panose="02010600030101010101" pitchFamily="2" charset="-122"/>
              </a:rPr>
              <a:t>（数据仓库层）、</a:t>
            </a:r>
            <a:r>
              <a:rPr lang="en-US" altLang="zh-CN" kern="100" spc="50" dirty="0">
                <a:latin typeface="Times New Roman" panose="02020603050405020304" pitchFamily="18" charset="0"/>
                <a:ea typeface="宋体" panose="02010600030101010101" pitchFamily="2" charset="-122"/>
              </a:rPr>
              <a:t>DM</a:t>
            </a:r>
            <a:r>
              <a:rPr lang="zh-CN" altLang="zh-CN" kern="100" spc="50" dirty="0">
                <a:latin typeface="Times New Roman" panose="02020603050405020304" pitchFamily="18" charset="0"/>
                <a:ea typeface="宋体" panose="02010600030101010101" pitchFamily="2" charset="-122"/>
              </a:rPr>
              <a:t>（数据集市层）、</a:t>
            </a:r>
            <a:r>
              <a:rPr lang="en-US" altLang="zh-CN" kern="100" spc="50" dirty="0">
                <a:latin typeface="Times New Roman" panose="02020603050405020304" pitchFamily="18" charset="0"/>
                <a:ea typeface="宋体" panose="02010600030101010101" pitchFamily="2" charset="-122"/>
              </a:rPr>
              <a:t>APP</a:t>
            </a:r>
            <a:r>
              <a:rPr lang="zh-CN" altLang="zh-CN" kern="100" spc="50" dirty="0">
                <a:latin typeface="Times New Roman" panose="02020603050405020304" pitchFamily="18" charset="0"/>
                <a:ea typeface="宋体" panose="02010600030101010101" pitchFamily="2" charset="-122"/>
              </a:rPr>
              <a:t>（应用层）。</a:t>
            </a:r>
            <a:endParaRPr lang="zh-CN" altLang="zh-CN"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87175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数据仓库的开发流程</a:t>
            </a:r>
          </a:p>
        </p:txBody>
      </p:sp>
      <p:pic>
        <p:nvPicPr>
          <p:cNvPr id="2050" name="Picture 2" descr="http://images2015.cnblogs.com/blog/903014/201603/903014-20160322160747995-14976808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420888"/>
            <a:ext cx="8285152"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1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数据仓库的建模</a:t>
            </a:r>
          </a:p>
        </p:txBody>
      </p:sp>
      <p:pic>
        <p:nvPicPr>
          <p:cNvPr id="5" name="图片 4" descr="http://my.csdn.net/uploads/201208/22/1345621495_6226.JPG"/>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40768"/>
            <a:ext cx="7488832" cy="2382678"/>
          </a:xfrm>
          <a:prstGeom prst="rect">
            <a:avLst/>
          </a:prstGeom>
          <a:noFill/>
          <a:ln>
            <a:noFill/>
          </a:ln>
        </p:spPr>
      </p:pic>
      <p:sp>
        <p:nvSpPr>
          <p:cNvPr id="2" name="矩形 1"/>
          <p:cNvSpPr/>
          <p:nvPr/>
        </p:nvSpPr>
        <p:spPr>
          <a:xfrm>
            <a:off x="251520" y="3429000"/>
            <a:ext cx="8640960" cy="1631216"/>
          </a:xfrm>
          <a:prstGeom prst="rect">
            <a:avLst/>
          </a:prstGeom>
        </p:spPr>
        <p:txBody>
          <a:bodyPr wrap="square">
            <a:spAutoFit/>
          </a:bodyPr>
          <a:lstStyle/>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业务建模</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，生成业务模型，主要解决业务层面的分解和程序化。</a:t>
            </a:r>
            <a:endParaRPr lang="zh-CN" altLang="zh-CN" dirty="0">
              <a:solidFill>
                <a:srgbClr val="000000"/>
              </a:solidFill>
              <a:latin typeface="Times New Roman" panose="02020603050405020304" pitchFamily="18" charset="0"/>
              <a:ea typeface="宋体" panose="02010600030101010101" pitchFamily="2" charset="-122"/>
            </a:endParaRPr>
          </a:p>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领域建模</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，生成领域模型，主要是对业务模型进行抽象处理，生成领域概念模型。</a:t>
            </a:r>
            <a:endParaRPr lang="zh-CN" altLang="zh-CN" dirty="0">
              <a:solidFill>
                <a:srgbClr val="000000"/>
              </a:solidFill>
              <a:latin typeface="Times New Roman" panose="02020603050405020304" pitchFamily="18" charset="0"/>
              <a:ea typeface="宋体" panose="02010600030101010101" pitchFamily="2" charset="-122"/>
            </a:endParaRPr>
          </a:p>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逻辑建模</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，生成逻辑模型，主要是将领域模型的概念实体以及实体之间的关系进行数据库层次的逻辑化。</a:t>
            </a:r>
            <a:endParaRPr lang="zh-CN" altLang="zh-CN" dirty="0">
              <a:solidFill>
                <a:srgbClr val="000000"/>
              </a:solidFill>
              <a:latin typeface="Times New Roman" panose="02020603050405020304" pitchFamily="18" charset="0"/>
              <a:ea typeface="宋体" panose="02010600030101010101" pitchFamily="2" charset="-122"/>
            </a:endParaRPr>
          </a:p>
          <a:p>
            <a:pPr marL="342900" lvl="0" indent="-342900">
              <a:lnSpc>
                <a:spcPts val="1950"/>
              </a:lnSpc>
              <a:spcAft>
                <a:spcPts val="0"/>
              </a:spcAft>
              <a:buSzPts val="1000"/>
              <a:buFont typeface="Symbol" panose="05050102010706020507" pitchFamily="18" charset="2"/>
              <a:buChar char=""/>
              <a:tabLst>
                <a:tab pos="457200" algn="l"/>
              </a:tabLst>
            </a:pPr>
            <a:r>
              <a:rPr lang="zh-CN"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物理建模</a:t>
            </a:r>
            <a:r>
              <a:rPr lang="zh-CN" altLang="zh-CN" dirty="0">
                <a:solidFill>
                  <a:srgbClr val="000000"/>
                </a:solidFill>
                <a:latin typeface="Arial" panose="020B0604020202020204" pitchFamily="34" charset="0"/>
                <a:ea typeface="宋体" panose="02010600030101010101" pitchFamily="2" charset="-122"/>
                <a:cs typeface="Arial" panose="020B0604020202020204" pitchFamily="34" charset="0"/>
              </a:rPr>
              <a:t>，生成物理模型，主要解决，逻辑模型针对不同关系型数据库的物理化以及性能等一些具体的技术问题。</a:t>
            </a:r>
            <a:endParaRPr lang="zh-CN" altLang="zh-CN" dirty="0">
              <a:solidFill>
                <a:srgbClr val="000000"/>
              </a:solidFill>
              <a:effectLst/>
              <a:latin typeface="Times New Roman" panose="02020603050405020304" pitchFamily="18" charset="0"/>
              <a:ea typeface="宋体" panose="02010600030101010101" pitchFamily="2" charset="-122"/>
            </a:endParaRPr>
          </a:p>
        </p:txBody>
      </p:sp>
      <p:sp>
        <p:nvSpPr>
          <p:cNvPr id="3" name="文本框 2"/>
          <p:cNvSpPr txBox="1"/>
          <p:nvPr/>
        </p:nvSpPr>
        <p:spPr>
          <a:xfrm>
            <a:off x="611560" y="5434678"/>
            <a:ext cx="6408712" cy="523220"/>
          </a:xfrm>
          <a:prstGeom prst="rect">
            <a:avLst/>
          </a:prstGeom>
          <a:noFill/>
        </p:spPr>
        <p:txBody>
          <a:bodyPr wrap="square" rtlCol="0">
            <a:spAutoFit/>
          </a:bodyPr>
          <a:lstStyle/>
          <a:p>
            <a:r>
              <a:rPr lang="zh-CN" altLang="en-US" sz="2800" b="1" dirty="0"/>
              <a:t>范式建模法、实体建模法、维度建模法</a:t>
            </a:r>
          </a:p>
        </p:txBody>
      </p:sp>
    </p:spTree>
    <p:extLst>
      <p:ext uri="{BB962C8B-B14F-4D97-AF65-F5344CB8AC3E}">
        <p14:creationId xmlns:p14="http://schemas.microsoft.com/office/powerpoint/2010/main" val="336662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维度建模</a:t>
            </a:r>
            <a:r>
              <a:rPr lang="en-US" altLang="zh-CN" b="1" dirty="0">
                <a:latin typeface="+mn-lt"/>
                <a:ea typeface="宋体" pitchFamily="2" charset="-122"/>
                <a:cs typeface="Times New Roman" pitchFamily="18" charset="0"/>
              </a:rPr>
              <a:t>-</a:t>
            </a:r>
            <a:r>
              <a:rPr lang="zh-CN" altLang="en-US" b="1" dirty="0">
                <a:latin typeface="+mn-lt"/>
                <a:ea typeface="宋体" pitchFamily="2" charset="-122"/>
                <a:cs typeface="Times New Roman" pitchFamily="18" charset="0"/>
              </a:rPr>
              <a:t>主要概念</a:t>
            </a:r>
          </a:p>
        </p:txBody>
      </p:sp>
      <p:sp>
        <p:nvSpPr>
          <p:cNvPr id="6" name="矩形 5"/>
          <p:cNvSpPr/>
          <p:nvPr/>
        </p:nvSpPr>
        <p:spPr>
          <a:xfrm>
            <a:off x="323528" y="1412776"/>
            <a:ext cx="8568952" cy="2862322"/>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b="1" dirty="0">
                <a:solidFill>
                  <a:srgbClr val="000000"/>
                </a:solidFill>
                <a:latin typeface="Microsoft YaHei" panose="020B0503020204020204" pitchFamily="34" charset="-122"/>
                <a:ea typeface="Microsoft YaHei" panose="020B0503020204020204" pitchFamily="34" charset="-122"/>
              </a:rPr>
              <a:t>1. </a:t>
            </a:r>
            <a:r>
              <a:rPr lang="zh-CN" altLang="en-US" b="1" dirty="0">
                <a:solidFill>
                  <a:srgbClr val="000000"/>
                </a:solidFill>
                <a:latin typeface="Microsoft YaHei" panose="020B0503020204020204" pitchFamily="34" charset="-122"/>
                <a:ea typeface="Microsoft YaHei" panose="020B0503020204020204" pitchFamily="34" charset="-122"/>
              </a:rPr>
              <a:t>维度表</a:t>
            </a:r>
            <a:r>
              <a:rPr lang="en-US" altLang="zh-CN" b="1" dirty="0">
                <a:solidFill>
                  <a:srgbClr val="000000"/>
                </a:solidFill>
                <a:latin typeface="Microsoft YaHei" panose="020B0503020204020204" pitchFamily="34" charset="-122"/>
                <a:ea typeface="Microsoft YaHei" panose="020B0503020204020204" pitchFamily="34" charset="-122"/>
              </a:rPr>
              <a:t>(dimension)</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表示对分析主题所属类型的描述。比如</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昨天早上张三在京东花费</a:t>
            </a:r>
            <a:r>
              <a:rPr lang="en-US" altLang="zh-CN" dirty="0">
                <a:solidFill>
                  <a:srgbClr val="000000"/>
                </a:solidFill>
                <a:latin typeface="Microsoft YaHei" panose="020B0503020204020204" pitchFamily="34" charset="-122"/>
                <a:ea typeface="Microsoft YaHei" panose="020B0503020204020204" pitchFamily="34" charset="-122"/>
              </a:rPr>
              <a:t>200</a:t>
            </a:r>
            <a:r>
              <a:rPr lang="zh-CN" altLang="en-US" dirty="0">
                <a:solidFill>
                  <a:srgbClr val="000000"/>
                </a:solidFill>
                <a:latin typeface="Microsoft YaHei" panose="020B0503020204020204" pitchFamily="34" charset="-122"/>
                <a:ea typeface="Microsoft YaHei" panose="020B0503020204020204" pitchFamily="34" charset="-122"/>
              </a:rPr>
              <a:t>元购买了一个皮包</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。那么以购买为主题进行分析，可从这段信息中提取三个维度：时间维度</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昨天早上</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，地点维度</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京东</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商品维度</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皮包</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。通常来说维度表信息比较固定，且数据量小。</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b="1" dirty="0">
                <a:solidFill>
                  <a:srgbClr val="000000"/>
                </a:solidFill>
                <a:latin typeface="Microsoft YaHei" panose="020B0503020204020204" pitchFamily="34" charset="-122"/>
                <a:ea typeface="Microsoft YaHei" panose="020B0503020204020204" pitchFamily="34" charset="-122"/>
              </a:rPr>
              <a:t>2. </a:t>
            </a:r>
            <a:r>
              <a:rPr lang="zh-CN" altLang="en-US" b="1" dirty="0">
                <a:solidFill>
                  <a:srgbClr val="000000"/>
                </a:solidFill>
                <a:latin typeface="Microsoft YaHei" panose="020B0503020204020204" pitchFamily="34" charset="-122"/>
                <a:ea typeface="Microsoft YaHei" panose="020B0503020204020204" pitchFamily="34" charset="-122"/>
              </a:rPr>
              <a:t>事实表</a:t>
            </a:r>
            <a:r>
              <a:rPr lang="en-US" altLang="zh-CN" b="1" dirty="0">
                <a:solidFill>
                  <a:srgbClr val="000000"/>
                </a:solidFill>
                <a:latin typeface="Microsoft YaHei" panose="020B0503020204020204" pitchFamily="34" charset="-122"/>
                <a:ea typeface="Microsoft YaHei" panose="020B0503020204020204" pitchFamily="34" charset="-122"/>
              </a:rPr>
              <a:t>(fact table)</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表示对分析主题的度量。比如上面那个例子中，</a:t>
            </a:r>
            <a:r>
              <a:rPr lang="en-US" altLang="zh-CN" dirty="0">
                <a:solidFill>
                  <a:srgbClr val="000000"/>
                </a:solidFill>
                <a:latin typeface="Microsoft YaHei" panose="020B0503020204020204" pitchFamily="34" charset="-122"/>
                <a:ea typeface="Microsoft YaHei" panose="020B0503020204020204" pitchFamily="34" charset="-122"/>
              </a:rPr>
              <a:t>200</a:t>
            </a:r>
            <a:r>
              <a:rPr lang="zh-CN" altLang="en-US" dirty="0">
                <a:solidFill>
                  <a:srgbClr val="000000"/>
                </a:solidFill>
                <a:latin typeface="Microsoft YaHei" panose="020B0503020204020204" pitchFamily="34" charset="-122"/>
                <a:ea typeface="Microsoft YaHei" panose="020B0503020204020204" pitchFamily="34" charset="-122"/>
              </a:rPr>
              <a:t>元就是事实信息。事实表包含了与各维度表相关联的外码，并通过</a:t>
            </a:r>
            <a:r>
              <a:rPr lang="en-US" altLang="zh-CN" dirty="0">
                <a:solidFill>
                  <a:srgbClr val="000000"/>
                </a:solidFill>
                <a:latin typeface="Microsoft YaHei" panose="020B0503020204020204" pitchFamily="34" charset="-122"/>
                <a:ea typeface="Microsoft YaHei" panose="020B0503020204020204" pitchFamily="34" charset="-122"/>
              </a:rPr>
              <a:t>JOIN</a:t>
            </a:r>
            <a:r>
              <a:rPr lang="zh-CN" altLang="en-US" dirty="0">
                <a:solidFill>
                  <a:srgbClr val="000000"/>
                </a:solidFill>
                <a:latin typeface="Microsoft YaHei" panose="020B0503020204020204" pitchFamily="34" charset="-122"/>
                <a:ea typeface="Microsoft YaHei" panose="020B0503020204020204" pitchFamily="34" charset="-122"/>
              </a:rPr>
              <a:t>方式与维度表关联。事实表的度量通常是数值类型，且记录数会不断增加，表规模迅速增长。</a:t>
            </a:r>
            <a:endParaRPr lang="zh-CN" altLang="en-US" b="0" i="0" dirty="0">
              <a:solidFill>
                <a:srgbClr val="000000"/>
              </a:solidFill>
              <a:effectLst/>
              <a:latin typeface="Helvetica Neue"/>
            </a:endParaRPr>
          </a:p>
        </p:txBody>
      </p:sp>
    </p:spTree>
    <p:extLst>
      <p:ext uri="{BB962C8B-B14F-4D97-AF65-F5344CB8AC3E}">
        <p14:creationId xmlns:p14="http://schemas.microsoft.com/office/powerpoint/2010/main" val="69872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维度建模</a:t>
            </a:r>
            <a:r>
              <a:rPr lang="en-US" altLang="zh-CN" b="1" dirty="0">
                <a:latin typeface="+mn-lt"/>
                <a:ea typeface="宋体" pitchFamily="2" charset="-122"/>
                <a:cs typeface="Times New Roman" pitchFamily="18" charset="0"/>
              </a:rPr>
              <a:t>-</a:t>
            </a:r>
            <a:r>
              <a:rPr lang="zh-CN" altLang="en-US" b="1" dirty="0">
                <a:latin typeface="+mn-lt"/>
                <a:ea typeface="宋体" pitchFamily="2" charset="-122"/>
                <a:cs typeface="Times New Roman" pitchFamily="18" charset="0"/>
              </a:rPr>
              <a:t>星形模型</a:t>
            </a:r>
          </a:p>
        </p:txBody>
      </p:sp>
      <p:pic>
        <p:nvPicPr>
          <p:cNvPr id="6146" name="Picture 2" descr="http://images2015.cnblogs.com/blog/903014/201603/903014-20160324180338683-191611376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772816"/>
            <a:ext cx="4961583" cy="345638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87524" y="1772816"/>
            <a:ext cx="3240360" cy="3693319"/>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星形模式的维度建模由一个事实表和一组维表成，且具有以下特点：</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a. </a:t>
            </a:r>
            <a:r>
              <a:rPr lang="zh-CN" altLang="en-US" dirty="0">
                <a:solidFill>
                  <a:srgbClr val="000000"/>
                </a:solidFill>
                <a:latin typeface="Microsoft YaHei" panose="020B0503020204020204" pitchFamily="34" charset="-122"/>
                <a:ea typeface="Microsoft YaHei" panose="020B0503020204020204" pitchFamily="34" charset="-122"/>
              </a:rPr>
              <a:t>维表只和事实表关联，维表之间没有关联；</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b. </a:t>
            </a:r>
            <a:r>
              <a:rPr lang="zh-CN" altLang="en-US" dirty="0">
                <a:solidFill>
                  <a:srgbClr val="000000"/>
                </a:solidFill>
                <a:latin typeface="Microsoft YaHei" panose="020B0503020204020204" pitchFamily="34" charset="-122"/>
                <a:ea typeface="Microsoft YaHei" panose="020B0503020204020204" pitchFamily="34" charset="-122"/>
              </a:rPr>
              <a:t>每个维表的主码为单列，且该主码放置在事实表中，作为两边连接的外码；</a:t>
            </a:r>
            <a:endParaRPr lang="en-US" altLang="zh-CN" dirty="0">
              <a:solidFill>
                <a:srgbClr val="000000"/>
              </a:solidFill>
              <a:latin typeface="Microsoft YaHei" panose="020B0503020204020204" pitchFamily="34" charset="-122"/>
              <a:ea typeface="Microsoft YaHei" panose="020B0503020204020204" pitchFamily="34" charset="-122"/>
            </a:endParaRPr>
          </a:p>
          <a:p>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c. </a:t>
            </a:r>
            <a:r>
              <a:rPr lang="zh-CN" altLang="en-US" dirty="0">
                <a:solidFill>
                  <a:srgbClr val="000000"/>
                </a:solidFill>
                <a:latin typeface="Microsoft YaHei" panose="020B0503020204020204" pitchFamily="34" charset="-122"/>
                <a:ea typeface="Microsoft YaHei" panose="020B0503020204020204" pitchFamily="34" charset="-122"/>
              </a:rPr>
              <a:t>以事实表为核心，维表围绕核心呈星形分布；</a:t>
            </a:r>
            <a:endParaRPr lang="zh-CN" altLang="en-US" b="0" i="0" dirty="0">
              <a:solidFill>
                <a:srgbClr val="000000"/>
              </a:solidFill>
              <a:effectLst/>
              <a:latin typeface="Helvetica Neue"/>
            </a:endParaRPr>
          </a:p>
        </p:txBody>
      </p:sp>
    </p:spTree>
    <p:extLst>
      <p:ext uri="{BB962C8B-B14F-4D97-AF65-F5344CB8AC3E}">
        <p14:creationId xmlns:p14="http://schemas.microsoft.com/office/powerpoint/2010/main" val="123406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Spark SQL</a:t>
            </a:r>
            <a:r>
              <a:rPr lang="zh-CN" altLang="en-US" b="1" dirty="0">
                <a:latin typeface="+mn-lt"/>
                <a:ea typeface="宋体" pitchFamily="2" charset="-122"/>
                <a:cs typeface="Times New Roman" pitchFamily="18" charset="0"/>
              </a:rPr>
              <a:t>是什么？</a:t>
            </a:r>
          </a:p>
        </p:txBody>
      </p:sp>
      <p:pic>
        <p:nvPicPr>
          <p:cNvPr id="8" name="图片 7" descr="QQ截图20151214162933"/>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39634"/>
            <a:ext cx="5263515" cy="1617980"/>
          </a:xfrm>
          <a:prstGeom prst="rect">
            <a:avLst/>
          </a:prstGeom>
          <a:noFill/>
          <a:ln>
            <a:noFill/>
          </a:ln>
        </p:spPr>
      </p:pic>
      <p:sp>
        <p:nvSpPr>
          <p:cNvPr id="3" name="矩形 2"/>
          <p:cNvSpPr/>
          <p:nvPr/>
        </p:nvSpPr>
        <p:spPr>
          <a:xfrm>
            <a:off x="1763688" y="3356992"/>
            <a:ext cx="2016224"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Hive</a:t>
            </a:r>
            <a:endParaRPr lang="zh-CN" altLang="en-US" dirty="0"/>
          </a:p>
        </p:txBody>
      </p:sp>
      <p:sp>
        <p:nvSpPr>
          <p:cNvPr id="9" name="矩形 8"/>
          <p:cNvSpPr/>
          <p:nvPr/>
        </p:nvSpPr>
        <p:spPr>
          <a:xfrm>
            <a:off x="5148064" y="3356992"/>
            <a:ext cx="2016224"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Spark SQL</a:t>
            </a:r>
            <a:endParaRPr lang="zh-CN" altLang="en-US" dirty="0"/>
          </a:p>
        </p:txBody>
      </p:sp>
      <p:sp>
        <p:nvSpPr>
          <p:cNvPr id="10" name="矩形 9"/>
          <p:cNvSpPr/>
          <p:nvPr/>
        </p:nvSpPr>
        <p:spPr>
          <a:xfrm>
            <a:off x="1763688" y="5157192"/>
            <a:ext cx="2016224"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MapReduce</a:t>
            </a:r>
            <a:endParaRPr lang="zh-CN" altLang="en-US" dirty="0"/>
          </a:p>
        </p:txBody>
      </p:sp>
      <p:sp>
        <p:nvSpPr>
          <p:cNvPr id="11" name="矩形 10"/>
          <p:cNvSpPr/>
          <p:nvPr/>
        </p:nvSpPr>
        <p:spPr>
          <a:xfrm>
            <a:off x="5144185" y="5162719"/>
            <a:ext cx="2016224"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a:t>
            </a:r>
            <a:endParaRPr lang="zh-CN" altLang="en-US" dirty="0"/>
          </a:p>
        </p:txBody>
      </p:sp>
      <p:sp>
        <p:nvSpPr>
          <p:cNvPr id="12" name="下箭头 11"/>
          <p:cNvSpPr/>
          <p:nvPr/>
        </p:nvSpPr>
        <p:spPr>
          <a:xfrm>
            <a:off x="2451229" y="4437112"/>
            <a:ext cx="64807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5828261" y="4442639"/>
            <a:ext cx="64807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0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维度建模</a:t>
            </a:r>
            <a:r>
              <a:rPr lang="en-US" altLang="zh-CN" b="1" dirty="0">
                <a:latin typeface="+mn-lt"/>
                <a:ea typeface="宋体" pitchFamily="2" charset="-122"/>
                <a:cs typeface="Times New Roman" pitchFamily="18" charset="0"/>
              </a:rPr>
              <a:t>-</a:t>
            </a:r>
            <a:r>
              <a:rPr lang="zh-CN" altLang="en-US" b="1" dirty="0">
                <a:latin typeface="+mn-lt"/>
                <a:ea typeface="宋体" pitchFamily="2" charset="-122"/>
                <a:cs typeface="Times New Roman" pitchFamily="18" charset="0"/>
              </a:rPr>
              <a:t>雪花模型</a:t>
            </a:r>
          </a:p>
        </p:txBody>
      </p:sp>
      <p:pic>
        <p:nvPicPr>
          <p:cNvPr id="12290" name="Picture 2" descr="http://images2015.cnblogs.com/blog/903014/201603/903014-20160324180236104-1134926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348880"/>
            <a:ext cx="6588224" cy="37778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1556792"/>
            <a:ext cx="7704856" cy="646331"/>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雪花模式</a:t>
            </a:r>
            <a:r>
              <a:rPr lang="en-US" altLang="zh-CN" dirty="0">
                <a:solidFill>
                  <a:srgbClr val="000000"/>
                </a:solidFill>
                <a:latin typeface="Microsoft YaHei" panose="020B0503020204020204" pitchFamily="34" charset="-122"/>
                <a:ea typeface="Microsoft YaHei" panose="020B0503020204020204" pitchFamily="34" charset="-122"/>
              </a:rPr>
              <a:t>(Snowflake Schema)</a:t>
            </a:r>
            <a:r>
              <a:rPr lang="zh-CN" altLang="en-US" dirty="0">
                <a:solidFill>
                  <a:srgbClr val="000000"/>
                </a:solidFill>
                <a:latin typeface="Microsoft YaHei" panose="020B0503020204020204" pitchFamily="34" charset="-122"/>
                <a:ea typeface="Microsoft YaHei" panose="020B0503020204020204" pitchFamily="34" charset="-122"/>
              </a:rPr>
              <a:t>是对星形模式的扩展，每个维表可继续向外连接多个子维表。</a:t>
            </a:r>
            <a:endParaRPr lang="zh-CN" altLang="en-US" dirty="0"/>
          </a:p>
        </p:txBody>
      </p:sp>
    </p:spTree>
    <p:extLst>
      <p:ext uri="{BB962C8B-B14F-4D97-AF65-F5344CB8AC3E}">
        <p14:creationId xmlns:p14="http://schemas.microsoft.com/office/powerpoint/2010/main" val="412532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维度建模</a:t>
            </a:r>
            <a:r>
              <a:rPr lang="en-US" altLang="zh-CN" b="1" dirty="0">
                <a:latin typeface="+mn-lt"/>
                <a:ea typeface="宋体" pitchFamily="2" charset="-122"/>
                <a:cs typeface="Times New Roman" pitchFamily="18" charset="0"/>
              </a:rPr>
              <a:t>-</a:t>
            </a:r>
            <a:r>
              <a:rPr lang="zh-CN" altLang="en-US" b="1" dirty="0">
                <a:latin typeface="+mn-lt"/>
                <a:ea typeface="宋体" pitchFamily="2" charset="-122"/>
                <a:cs typeface="Times New Roman" pitchFamily="18" charset="0"/>
              </a:rPr>
              <a:t>星座模型</a:t>
            </a:r>
          </a:p>
        </p:txBody>
      </p:sp>
      <p:pic>
        <p:nvPicPr>
          <p:cNvPr id="11266" name="Picture 2" descr="http://images2015.cnblogs.com/blog/903014/201603/903014-20160324175828948-20892672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08920"/>
            <a:ext cx="6876306" cy="371064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1701678"/>
            <a:ext cx="7848872" cy="646331"/>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很多时候维度空间内的事实表不止一个，而一个维表也可能被多个事实表用到。在业务发展后期，绝大部分维度建模都采用的是星座模式。</a:t>
            </a:r>
            <a:endParaRPr lang="zh-CN" altLang="en-US" dirty="0"/>
          </a:p>
        </p:txBody>
      </p:sp>
    </p:spTree>
    <p:extLst>
      <p:ext uri="{BB962C8B-B14F-4D97-AF65-F5344CB8AC3E}">
        <p14:creationId xmlns:p14="http://schemas.microsoft.com/office/powerpoint/2010/main" val="338725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维度建模</a:t>
            </a:r>
            <a:r>
              <a:rPr lang="en-US" altLang="zh-CN" b="1" dirty="0">
                <a:latin typeface="+mn-lt"/>
                <a:ea typeface="宋体" pitchFamily="2" charset="-122"/>
                <a:cs typeface="Times New Roman" pitchFamily="18" charset="0"/>
              </a:rPr>
              <a:t>-</a:t>
            </a:r>
            <a:r>
              <a:rPr lang="zh-CN" altLang="en-US" b="1" dirty="0">
                <a:latin typeface="+mn-lt"/>
                <a:ea typeface="宋体" pitchFamily="2" charset="-122"/>
                <a:cs typeface="Times New Roman" pitchFamily="18" charset="0"/>
              </a:rPr>
              <a:t>模型对比</a:t>
            </a:r>
          </a:p>
        </p:txBody>
      </p:sp>
      <p:pic>
        <p:nvPicPr>
          <p:cNvPr id="10242" name="Picture 2" descr="http://images2015.cnblogs.com/blog/903014/201603/903014-20160324103125073-18383974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8166833"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9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零售公司业务数据库（</a:t>
            </a:r>
            <a:r>
              <a:rPr lang="en-US" altLang="zh-CN" b="1" dirty="0">
                <a:latin typeface="+mn-lt"/>
                <a:ea typeface="宋体" pitchFamily="2" charset="-122"/>
                <a:cs typeface="Times New Roman" pitchFamily="18" charset="0"/>
              </a:rPr>
              <a:t>E-R</a:t>
            </a:r>
            <a:r>
              <a:rPr lang="zh-CN" altLang="en-US" b="1" dirty="0">
                <a:latin typeface="+mn-lt"/>
                <a:ea typeface="宋体" pitchFamily="2" charset="-122"/>
                <a:cs typeface="Times New Roman" pitchFamily="18" charset="0"/>
              </a:rPr>
              <a:t>）</a:t>
            </a:r>
          </a:p>
        </p:txBody>
      </p:sp>
      <p:pic>
        <p:nvPicPr>
          <p:cNvPr id="13314" name="Picture 2" descr="http://images2015.cnblogs.com/blog/903014/201603/903014-20160324160704776-16477027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8819828" cy="418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8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零售公司业务数据库</a:t>
            </a:r>
          </a:p>
        </p:txBody>
      </p:sp>
      <p:pic>
        <p:nvPicPr>
          <p:cNvPr id="13316" name="Picture 4" descr="http://images2015.cnblogs.com/blog/903014/201603/903014-20160324160724151-21397400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100452" cy="503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7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零售公司业务数据库</a:t>
            </a:r>
          </a:p>
        </p:txBody>
      </p:sp>
      <p:sp>
        <p:nvSpPr>
          <p:cNvPr id="2" name="矩形 1"/>
          <p:cNvSpPr/>
          <p:nvPr/>
        </p:nvSpPr>
        <p:spPr>
          <a:xfrm>
            <a:off x="251520" y="1700808"/>
            <a:ext cx="8640960" cy="4247317"/>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明确下面四个问题：</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b="1" dirty="0">
                <a:solidFill>
                  <a:srgbClr val="000000"/>
                </a:solidFill>
                <a:latin typeface="Microsoft YaHei" panose="020B0503020204020204" pitchFamily="34" charset="-122"/>
                <a:ea typeface="Microsoft YaHei" panose="020B0503020204020204" pitchFamily="34" charset="-122"/>
              </a:rPr>
              <a:t>1. </a:t>
            </a:r>
            <a:r>
              <a:rPr lang="zh-CN" altLang="en-US" b="1" dirty="0">
                <a:solidFill>
                  <a:srgbClr val="000000"/>
                </a:solidFill>
                <a:latin typeface="Microsoft YaHei" panose="020B0503020204020204" pitchFamily="34" charset="-122"/>
                <a:ea typeface="Microsoft YaHei" panose="020B0503020204020204" pitchFamily="34" charset="-122"/>
              </a:rPr>
              <a:t>哪些维度对主题分析有用？</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本例中，根据产品</a:t>
            </a:r>
            <a:r>
              <a:rPr lang="en-US" altLang="zh-CN" dirty="0">
                <a:solidFill>
                  <a:srgbClr val="000000"/>
                </a:solidFill>
                <a:latin typeface="Microsoft YaHei" panose="020B0503020204020204" pitchFamily="34" charset="-122"/>
                <a:ea typeface="Microsoft YaHei" panose="020B0503020204020204" pitchFamily="34" charset="-122"/>
              </a:rPr>
              <a:t>(PRODUCT)</a:t>
            </a:r>
            <a:r>
              <a:rPr lang="zh-CN" altLang="en-US" dirty="0">
                <a:solidFill>
                  <a:srgbClr val="000000"/>
                </a:solidFill>
                <a:latin typeface="Microsoft YaHei" panose="020B0503020204020204" pitchFamily="34" charset="-122"/>
                <a:ea typeface="Microsoft YaHei" panose="020B0503020204020204" pitchFamily="34" charset="-122"/>
              </a:rPr>
              <a:t>、顾客</a:t>
            </a:r>
            <a:r>
              <a:rPr lang="en-US" altLang="zh-CN" dirty="0">
                <a:solidFill>
                  <a:srgbClr val="000000"/>
                </a:solidFill>
                <a:latin typeface="Microsoft YaHei" panose="020B0503020204020204" pitchFamily="34" charset="-122"/>
                <a:ea typeface="Microsoft YaHei" panose="020B0503020204020204" pitchFamily="34" charset="-122"/>
              </a:rPr>
              <a:t>(CUSTOMER)</a:t>
            </a:r>
            <a:r>
              <a:rPr lang="zh-CN" altLang="en-US" dirty="0">
                <a:solidFill>
                  <a:srgbClr val="000000"/>
                </a:solidFill>
                <a:latin typeface="Microsoft YaHei" panose="020B0503020204020204" pitchFamily="34" charset="-122"/>
                <a:ea typeface="Microsoft YaHei" panose="020B0503020204020204" pitchFamily="34" charset="-122"/>
              </a:rPr>
              <a:t>、商店</a:t>
            </a:r>
            <a:r>
              <a:rPr lang="en-US" altLang="zh-CN" dirty="0">
                <a:solidFill>
                  <a:srgbClr val="000000"/>
                </a:solidFill>
                <a:latin typeface="Microsoft YaHei" panose="020B0503020204020204" pitchFamily="34" charset="-122"/>
                <a:ea typeface="Microsoft YaHei" panose="020B0503020204020204" pitchFamily="34" charset="-122"/>
              </a:rPr>
              <a:t>(STORE)</a:t>
            </a:r>
            <a:r>
              <a:rPr lang="zh-CN" altLang="en-US" dirty="0">
                <a:solidFill>
                  <a:srgbClr val="000000"/>
                </a:solidFill>
                <a:latin typeface="Microsoft YaHei" panose="020B0503020204020204" pitchFamily="34" charset="-122"/>
                <a:ea typeface="Microsoft YaHei" panose="020B0503020204020204" pitchFamily="34" charset="-122"/>
              </a:rPr>
              <a:t>、日期</a:t>
            </a:r>
            <a:r>
              <a:rPr lang="en-US" altLang="zh-CN" dirty="0">
                <a:solidFill>
                  <a:srgbClr val="000000"/>
                </a:solidFill>
                <a:latin typeface="Microsoft YaHei" panose="020B0503020204020204" pitchFamily="34" charset="-122"/>
                <a:ea typeface="Microsoft YaHei" panose="020B0503020204020204" pitchFamily="34" charset="-122"/>
              </a:rPr>
              <a:t>(DATE)</a:t>
            </a:r>
            <a:r>
              <a:rPr lang="zh-CN" altLang="en-US" dirty="0">
                <a:solidFill>
                  <a:srgbClr val="000000"/>
                </a:solidFill>
                <a:latin typeface="Microsoft YaHei" panose="020B0503020204020204" pitchFamily="34" charset="-122"/>
                <a:ea typeface="Microsoft YaHei" panose="020B0503020204020204" pitchFamily="34" charset="-122"/>
              </a:rPr>
              <a:t>对销售额进行分析是非常有帮助的；</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b="1" dirty="0">
                <a:solidFill>
                  <a:srgbClr val="000000"/>
                </a:solidFill>
                <a:latin typeface="Microsoft YaHei" panose="020B0503020204020204" pitchFamily="34" charset="-122"/>
                <a:ea typeface="Microsoft YaHei" panose="020B0503020204020204" pitchFamily="34" charset="-122"/>
              </a:rPr>
              <a:t>2. </a:t>
            </a:r>
            <a:r>
              <a:rPr lang="zh-CN" altLang="en-US" b="1" dirty="0">
                <a:solidFill>
                  <a:srgbClr val="000000"/>
                </a:solidFill>
                <a:latin typeface="Microsoft YaHei" panose="020B0503020204020204" pitchFamily="34" charset="-122"/>
                <a:ea typeface="Microsoft YaHei" panose="020B0503020204020204" pitchFamily="34" charset="-122"/>
              </a:rPr>
              <a:t>如何使用现有数据生成维表？</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a. </a:t>
            </a:r>
            <a:r>
              <a:rPr lang="zh-CN" altLang="en-US" dirty="0">
                <a:solidFill>
                  <a:srgbClr val="000000"/>
                </a:solidFill>
                <a:latin typeface="Microsoft YaHei" panose="020B0503020204020204" pitchFamily="34" charset="-122"/>
                <a:ea typeface="Microsoft YaHei" panose="020B0503020204020204" pitchFamily="34" charset="-122"/>
              </a:rPr>
              <a:t>维度</a:t>
            </a:r>
            <a:r>
              <a:rPr lang="en-US" altLang="zh-CN" dirty="0">
                <a:solidFill>
                  <a:srgbClr val="000000"/>
                </a:solidFill>
                <a:latin typeface="Microsoft YaHei" panose="020B0503020204020204" pitchFamily="34" charset="-122"/>
                <a:ea typeface="Microsoft YaHei" panose="020B0503020204020204" pitchFamily="34" charset="-122"/>
              </a:rPr>
              <a:t>PRODUCT</a:t>
            </a:r>
            <a:r>
              <a:rPr lang="zh-CN" altLang="en-US" dirty="0">
                <a:solidFill>
                  <a:srgbClr val="000000"/>
                </a:solidFill>
                <a:latin typeface="Microsoft YaHei" panose="020B0503020204020204" pitchFamily="34" charset="-122"/>
                <a:ea typeface="Microsoft YaHei" panose="020B0503020204020204" pitchFamily="34" charset="-122"/>
              </a:rPr>
              <a:t>可由关系</a:t>
            </a:r>
            <a:r>
              <a:rPr lang="en-US" altLang="zh-CN" dirty="0">
                <a:solidFill>
                  <a:srgbClr val="000000"/>
                </a:solidFill>
                <a:latin typeface="Microsoft YaHei" panose="020B0503020204020204" pitchFamily="34" charset="-122"/>
                <a:ea typeface="Microsoft YaHei" panose="020B0503020204020204" pitchFamily="34" charset="-122"/>
              </a:rPr>
              <a:t>PRODUCT</a:t>
            </a:r>
            <a:r>
              <a:rPr lang="zh-CN" altLang="en-US" dirty="0">
                <a:solidFill>
                  <a:srgbClr val="000000"/>
                </a:solidFill>
                <a:latin typeface="Microsoft YaHei" panose="020B0503020204020204" pitchFamily="34" charset="-122"/>
                <a:ea typeface="Microsoft YaHei" panose="020B0503020204020204" pitchFamily="34" charset="-122"/>
              </a:rPr>
              <a:t>，关系</a:t>
            </a:r>
            <a:r>
              <a:rPr lang="en-US" altLang="zh-CN" dirty="0">
                <a:solidFill>
                  <a:srgbClr val="000000"/>
                </a:solidFill>
                <a:latin typeface="Microsoft YaHei" panose="020B0503020204020204" pitchFamily="34" charset="-122"/>
                <a:ea typeface="Microsoft YaHei" panose="020B0503020204020204" pitchFamily="34" charset="-122"/>
              </a:rPr>
              <a:t>VENDOR</a:t>
            </a:r>
            <a:r>
              <a:rPr lang="zh-CN" altLang="en-US" dirty="0">
                <a:solidFill>
                  <a:srgbClr val="000000"/>
                </a:solidFill>
                <a:latin typeface="Microsoft YaHei" panose="020B0503020204020204" pitchFamily="34" charset="-122"/>
                <a:ea typeface="Microsoft YaHei" panose="020B0503020204020204" pitchFamily="34" charset="-122"/>
              </a:rPr>
              <a:t>，关系</a:t>
            </a:r>
            <a:r>
              <a:rPr lang="en-US" altLang="zh-CN" dirty="0">
                <a:solidFill>
                  <a:srgbClr val="000000"/>
                </a:solidFill>
                <a:latin typeface="Microsoft YaHei" panose="020B0503020204020204" pitchFamily="34" charset="-122"/>
                <a:ea typeface="Microsoft YaHei" panose="020B0503020204020204" pitchFamily="34" charset="-122"/>
              </a:rPr>
              <a:t>CATEGORY</a:t>
            </a:r>
            <a:r>
              <a:rPr lang="zh-CN" altLang="en-US" dirty="0">
                <a:solidFill>
                  <a:srgbClr val="000000"/>
                </a:solidFill>
                <a:latin typeface="Microsoft YaHei" panose="020B0503020204020204" pitchFamily="34" charset="-122"/>
                <a:ea typeface="Microsoft YaHei" panose="020B0503020204020204" pitchFamily="34" charset="-122"/>
              </a:rPr>
              <a:t>连接得到；</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b. </a:t>
            </a:r>
            <a:r>
              <a:rPr lang="zh-CN" altLang="en-US" dirty="0">
                <a:solidFill>
                  <a:srgbClr val="000000"/>
                </a:solidFill>
                <a:latin typeface="Microsoft YaHei" panose="020B0503020204020204" pitchFamily="34" charset="-122"/>
                <a:ea typeface="Microsoft YaHei" panose="020B0503020204020204" pitchFamily="34" charset="-122"/>
              </a:rPr>
              <a:t>维度</a:t>
            </a:r>
            <a:r>
              <a:rPr lang="en-US" altLang="zh-CN" dirty="0">
                <a:solidFill>
                  <a:srgbClr val="000000"/>
                </a:solidFill>
                <a:latin typeface="Microsoft YaHei" panose="020B0503020204020204" pitchFamily="34" charset="-122"/>
                <a:ea typeface="Microsoft YaHei" panose="020B0503020204020204" pitchFamily="34" charset="-122"/>
              </a:rPr>
              <a:t>CUSTOMER</a:t>
            </a:r>
            <a:r>
              <a:rPr lang="zh-CN" altLang="en-US" dirty="0">
                <a:solidFill>
                  <a:srgbClr val="000000"/>
                </a:solidFill>
                <a:latin typeface="Microsoft YaHei" panose="020B0503020204020204" pitchFamily="34" charset="-122"/>
                <a:ea typeface="Microsoft YaHei" panose="020B0503020204020204" pitchFamily="34" charset="-122"/>
              </a:rPr>
              <a:t>和关系</a:t>
            </a:r>
            <a:r>
              <a:rPr lang="en-US" altLang="zh-CN" dirty="0">
                <a:solidFill>
                  <a:srgbClr val="000000"/>
                </a:solidFill>
                <a:latin typeface="Microsoft YaHei" panose="020B0503020204020204" pitchFamily="34" charset="-122"/>
                <a:ea typeface="Microsoft YaHei" panose="020B0503020204020204" pitchFamily="34" charset="-122"/>
              </a:rPr>
              <a:t>CUSTOMER</a:t>
            </a:r>
            <a:r>
              <a:rPr lang="zh-CN" altLang="en-US" dirty="0">
                <a:solidFill>
                  <a:srgbClr val="000000"/>
                </a:solidFill>
                <a:latin typeface="Microsoft YaHei" panose="020B0503020204020204" pitchFamily="34" charset="-122"/>
                <a:ea typeface="Microsoft YaHei" panose="020B0503020204020204" pitchFamily="34" charset="-122"/>
              </a:rPr>
              <a:t>相同；</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c. </a:t>
            </a:r>
            <a:r>
              <a:rPr lang="zh-CN" altLang="en-US" dirty="0">
                <a:solidFill>
                  <a:srgbClr val="000000"/>
                </a:solidFill>
                <a:latin typeface="Microsoft YaHei" panose="020B0503020204020204" pitchFamily="34" charset="-122"/>
                <a:ea typeface="Microsoft YaHei" panose="020B0503020204020204" pitchFamily="34" charset="-122"/>
              </a:rPr>
              <a:t>维度</a:t>
            </a:r>
            <a:r>
              <a:rPr lang="en-US" altLang="zh-CN" dirty="0">
                <a:solidFill>
                  <a:srgbClr val="000000"/>
                </a:solidFill>
                <a:latin typeface="Microsoft YaHei" panose="020B0503020204020204" pitchFamily="34" charset="-122"/>
                <a:ea typeface="Microsoft YaHei" panose="020B0503020204020204" pitchFamily="34" charset="-122"/>
              </a:rPr>
              <a:t>STORE</a:t>
            </a:r>
            <a:r>
              <a:rPr lang="zh-CN" altLang="en-US" dirty="0">
                <a:solidFill>
                  <a:srgbClr val="000000"/>
                </a:solidFill>
                <a:latin typeface="Microsoft YaHei" panose="020B0503020204020204" pitchFamily="34" charset="-122"/>
                <a:ea typeface="Microsoft YaHei" panose="020B0503020204020204" pitchFamily="34" charset="-122"/>
              </a:rPr>
              <a:t>可由关系</a:t>
            </a:r>
            <a:r>
              <a:rPr lang="en-US" altLang="zh-CN" dirty="0">
                <a:solidFill>
                  <a:srgbClr val="000000"/>
                </a:solidFill>
                <a:latin typeface="Microsoft YaHei" panose="020B0503020204020204" pitchFamily="34" charset="-122"/>
                <a:ea typeface="Microsoft YaHei" panose="020B0503020204020204" pitchFamily="34" charset="-122"/>
              </a:rPr>
              <a:t>STROE</a:t>
            </a:r>
            <a:r>
              <a:rPr lang="zh-CN" altLang="en-US" dirty="0">
                <a:solidFill>
                  <a:srgbClr val="000000"/>
                </a:solidFill>
                <a:latin typeface="Microsoft YaHei" panose="020B0503020204020204" pitchFamily="34" charset="-122"/>
                <a:ea typeface="Microsoft YaHei" panose="020B0503020204020204" pitchFamily="34" charset="-122"/>
              </a:rPr>
              <a:t>和关系</a:t>
            </a:r>
            <a:r>
              <a:rPr lang="en-US" altLang="zh-CN" dirty="0">
                <a:solidFill>
                  <a:srgbClr val="000000"/>
                </a:solidFill>
                <a:latin typeface="Microsoft YaHei" panose="020B0503020204020204" pitchFamily="34" charset="-122"/>
                <a:ea typeface="Microsoft YaHei" panose="020B0503020204020204" pitchFamily="34" charset="-122"/>
              </a:rPr>
              <a:t>REGION</a:t>
            </a:r>
            <a:r>
              <a:rPr lang="zh-CN" altLang="en-US" dirty="0">
                <a:solidFill>
                  <a:srgbClr val="000000"/>
                </a:solidFill>
                <a:latin typeface="Microsoft YaHei" panose="020B0503020204020204" pitchFamily="34" charset="-122"/>
                <a:ea typeface="Microsoft YaHei" panose="020B0503020204020204" pitchFamily="34" charset="-122"/>
              </a:rPr>
              <a:t>连接得到；</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d. </a:t>
            </a:r>
            <a:r>
              <a:rPr lang="zh-CN" altLang="en-US" dirty="0">
                <a:solidFill>
                  <a:srgbClr val="000000"/>
                </a:solidFill>
                <a:latin typeface="Microsoft YaHei" panose="020B0503020204020204" pitchFamily="34" charset="-122"/>
                <a:ea typeface="Microsoft YaHei" panose="020B0503020204020204" pitchFamily="34" charset="-122"/>
              </a:rPr>
              <a:t>维度</a:t>
            </a:r>
            <a:r>
              <a:rPr lang="en-US" altLang="zh-CN" dirty="0">
                <a:solidFill>
                  <a:srgbClr val="000000"/>
                </a:solidFill>
                <a:latin typeface="Microsoft YaHei" panose="020B0503020204020204" pitchFamily="34" charset="-122"/>
                <a:ea typeface="Microsoft YaHei" panose="020B0503020204020204" pitchFamily="34" charset="-122"/>
              </a:rPr>
              <a:t>CALENDAR</a:t>
            </a:r>
            <a:r>
              <a:rPr lang="zh-CN" altLang="en-US" dirty="0">
                <a:solidFill>
                  <a:srgbClr val="000000"/>
                </a:solidFill>
                <a:latin typeface="Microsoft YaHei" panose="020B0503020204020204" pitchFamily="34" charset="-122"/>
                <a:ea typeface="Microsoft YaHei" panose="020B0503020204020204" pitchFamily="34" charset="-122"/>
              </a:rPr>
              <a:t>由关系</a:t>
            </a:r>
            <a:r>
              <a:rPr lang="en-US" altLang="zh-CN" dirty="0">
                <a:solidFill>
                  <a:srgbClr val="000000"/>
                </a:solidFill>
                <a:latin typeface="Microsoft YaHei" panose="020B0503020204020204" pitchFamily="34" charset="-122"/>
                <a:ea typeface="Microsoft YaHei" panose="020B0503020204020204" pitchFamily="34" charset="-122"/>
              </a:rPr>
              <a:t>SALESTRANSACTION</a:t>
            </a:r>
            <a:r>
              <a:rPr lang="zh-CN" altLang="en-US" dirty="0">
                <a:solidFill>
                  <a:srgbClr val="000000"/>
                </a:solidFill>
                <a:latin typeface="Microsoft YaHei" panose="020B0503020204020204" pitchFamily="34" charset="-122"/>
                <a:ea typeface="Microsoft YaHei" panose="020B0503020204020204" pitchFamily="34" charset="-122"/>
              </a:rPr>
              <a:t>中的</a:t>
            </a:r>
            <a:r>
              <a:rPr lang="en-US" altLang="zh-CN" dirty="0" err="1">
                <a:solidFill>
                  <a:srgbClr val="000000"/>
                </a:solidFill>
                <a:latin typeface="Microsoft YaHei" panose="020B0503020204020204" pitchFamily="34" charset="-122"/>
                <a:ea typeface="Microsoft YaHei" panose="020B0503020204020204" pitchFamily="34" charset="-122"/>
              </a:rPr>
              <a:t>TDate</a:t>
            </a:r>
            <a:r>
              <a:rPr lang="zh-CN" altLang="en-US" dirty="0">
                <a:solidFill>
                  <a:srgbClr val="000000"/>
                </a:solidFill>
                <a:latin typeface="Microsoft YaHei" panose="020B0503020204020204" pitchFamily="34" charset="-122"/>
                <a:ea typeface="Microsoft YaHei" panose="020B0503020204020204" pitchFamily="34" charset="-122"/>
              </a:rPr>
              <a:t>列分离得到；</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b="1" dirty="0">
                <a:solidFill>
                  <a:srgbClr val="000000"/>
                </a:solidFill>
                <a:latin typeface="Microsoft YaHei" panose="020B0503020204020204" pitchFamily="34" charset="-122"/>
                <a:ea typeface="Microsoft YaHei" panose="020B0503020204020204" pitchFamily="34" charset="-122"/>
              </a:rPr>
              <a:t>3. </a:t>
            </a:r>
            <a:r>
              <a:rPr lang="zh-CN" altLang="en-US" b="1" dirty="0">
                <a:solidFill>
                  <a:srgbClr val="000000"/>
                </a:solidFill>
                <a:latin typeface="Microsoft YaHei" panose="020B0503020204020204" pitchFamily="34" charset="-122"/>
                <a:ea typeface="Microsoft YaHei" panose="020B0503020204020204" pitchFamily="34" charset="-122"/>
              </a:rPr>
              <a:t>用什么指标来</a:t>
            </a:r>
            <a:r>
              <a:rPr lang="en-US" altLang="zh-CN" b="1" dirty="0">
                <a:solidFill>
                  <a:srgbClr val="000000"/>
                </a:solidFill>
                <a:latin typeface="Microsoft YaHei" panose="020B0503020204020204" pitchFamily="34" charset="-122"/>
                <a:ea typeface="Microsoft YaHei" panose="020B0503020204020204" pitchFamily="34" charset="-122"/>
              </a:rPr>
              <a:t>"</a:t>
            </a:r>
            <a:r>
              <a:rPr lang="zh-CN" altLang="en-US" b="1" dirty="0">
                <a:solidFill>
                  <a:srgbClr val="000000"/>
                </a:solidFill>
                <a:latin typeface="Microsoft YaHei" panose="020B0503020204020204" pitchFamily="34" charset="-122"/>
                <a:ea typeface="Microsoft YaHei" panose="020B0503020204020204" pitchFamily="34" charset="-122"/>
              </a:rPr>
              <a:t>度量</a:t>
            </a:r>
            <a:r>
              <a:rPr lang="en-US" altLang="zh-CN" b="1" dirty="0">
                <a:solidFill>
                  <a:srgbClr val="000000"/>
                </a:solidFill>
                <a:latin typeface="Microsoft YaHei" panose="020B0503020204020204" pitchFamily="34" charset="-122"/>
                <a:ea typeface="Microsoft YaHei" panose="020B0503020204020204" pitchFamily="34" charset="-122"/>
              </a:rPr>
              <a:t>"</a:t>
            </a:r>
            <a:r>
              <a:rPr lang="zh-CN" altLang="en-US" b="1" dirty="0">
                <a:solidFill>
                  <a:srgbClr val="000000"/>
                </a:solidFill>
                <a:latin typeface="Microsoft YaHei" panose="020B0503020204020204" pitchFamily="34" charset="-122"/>
                <a:ea typeface="Microsoft YaHei" panose="020B0503020204020204" pitchFamily="34" charset="-122"/>
              </a:rPr>
              <a:t>主题？</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本例的主题是销售，而销量和销售额这两个指标最能直观反映销售情况；</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b="1" dirty="0">
                <a:solidFill>
                  <a:srgbClr val="000000"/>
                </a:solidFill>
                <a:latin typeface="Microsoft YaHei" panose="020B0503020204020204" pitchFamily="34" charset="-122"/>
                <a:ea typeface="Microsoft YaHei" panose="020B0503020204020204" pitchFamily="34" charset="-122"/>
              </a:rPr>
              <a:t>4. </a:t>
            </a:r>
            <a:r>
              <a:rPr lang="zh-CN" altLang="en-US" b="1" dirty="0">
                <a:solidFill>
                  <a:srgbClr val="000000"/>
                </a:solidFill>
                <a:latin typeface="Microsoft YaHei" panose="020B0503020204020204" pitchFamily="34" charset="-122"/>
                <a:ea typeface="Microsoft YaHei" panose="020B0503020204020204" pitchFamily="34" charset="-122"/>
              </a:rPr>
              <a:t>如何使用现有数据生成事实表？</a:t>
            </a:r>
            <a:endParaRPr lang="zh-CN" altLang="en-US" dirty="0">
              <a:solidFill>
                <a:srgbClr val="000000"/>
              </a:solidFill>
              <a:latin typeface="Helvetica Neue"/>
            </a:endParaRPr>
          </a:p>
          <a:p>
            <a:r>
              <a:rPr lang="zh-CN" altLang="en-US" dirty="0">
                <a:solidFill>
                  <a:srgbClr val="000000"/>
                </a:solidFill>
                <a:latin typeface="Microsoft YaHei" panose="020B0503020204020204" pitchFamily="34" charset="-122"/>
                <a:ea typeface="Microsoft YaHei" panose="020B0503020204020204" pitchFamily="34" charset="-122"/>
              </a:rPr>
              <a:t>        销量和销售额信息可以由关系</a:t>
            </a:r>
            <a:r>
              <a:rPr lang="en-US" altLang="zh-CN" dirty="0">
                <a:solidFill>
                  <a:srgbClr val="000000"/>
                </a:solidFill>
                <a:latin typeface="Microsoft YaHei" panose="020B0503020204020204" pitchFamily="34" charset="-122"/>
                <a:ea typeface="Microsoft YaHei" panose="020B0503020204020204" pitchFamily="34" charset="-122"/>
              </a:rPr>
              <a:t>SALESTRANSACTION</a:t>
            </a:r>
            <a:r>
              <a:rPr lang="zh-CN" altLang="en-US" dirty="0">
                <a:solidFill>
                  <a:srgbClr val="000000"/>
                </a:solidFill>
                <a:latin typeface="Microsoft YaHei" panose="020B0503020204020204" pitchFamily="34" charset="-122"/>
                <a:ea typeface="Microsoft YaHei" panose="020B0503020204020204" pitchFamily="34" charset="-122"/>
              </a:rPr>
              <a:t>和关系</a:t>
            </a:r>
            <a:r>
              <a:rPr lang="en-US" altLang="zh-CN" dirty="0">
                <a:solidFill>
                  <a:srgbClr val="000000"/>
                </a:solidFill>
                <a:latin typeface="Microsoft YaHei" panose="020B0503020204020204" pitchFamily="34" charset="-122"/>
                <a:ea typeface="Microsoft YaHei" panose="020B0503020204020204" pitchFamily="34" charset="-122"/>
              </a:rPr>
              <a:t>SOLDVIA</a:t>
            </a:r>
            <a:r>
              <a:rPr lang="zh-CN" altLang="en-US" dirty="0">
                <a:solidFill>
                  <a:srgbClr val="000000"/>
                </a:solidFill>
                <a:latin typeface="Microsoft YaHei" panose="020B0503020204020204" pitchFamily="34" charset="-122"/>
                <a:ea typeface="Microsoft YaHei" panose="020B0503020204020204" pitchFamily="34" charset="-122"/>
              </a:rPr>
              <a:t>，关系</a:t>
            </a:r>
            <a:r>
              <a:rPr lang="en-US" altLang="zh-CN" dirty="0">
                <a:solidFill>
                  <a:srgbClr val="000000"/>
                </a:solidFill>
                <a:latin typeface="Microsoft YaHei" panose="020B0503020204020204" pitchFamily="34" charset="-122"/>
                <a:ea typeface="Microsoft YaHei" panose="020B0503020204020204" pitchFamily="34" charset="-122"/>
              </a:rPr>
              <a:t>PRODUCT</a:t>
            </a:r>
            <a:r>
              <a:rPr lang="zh-CN" altLang="en-US" dirty="0">
                <a:solidFill>
                  <a:srgbClr val="000000"/>
                </a:solidFill>
                <a:latin typeface="Microsoft YaHei" panose="020B0503020204020204" pitchFamily="34" charset="-122"/>
                <a:ea typeface="Microsoft YaHei" panose="020B0503020204020204" pitchFamily="34" charset="-122"/>
              </a:rPr>
              <a:t>连接得到；</a:t>
            </a:r>
            <a:endParaRPr lang="zh-CN" altLang="en-US" b="0" i="0" dirty="0">
              <a:solidFill>
                <a:srgbClr val="000000"/>
              </a:solidFill>
              <a:effectLst/>
              <a:latin typeface="Helvetica Neue"/>
            </a:endParaRPr>
          </a:p>
        </p:txBody>
      </p:sp>
    </p:spTree>
    <p:extLst>
      <p:ext uri="{BB962C8B-B14F-4D97-AF65-F5344CB8AC3E}">
        <p14:creationId xmlns:p14="http://schemas.microsoft.com/office/powerpoint/2010/main" val="312571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零售公司数据仓库模型</a:t>
            </a:r>
          </a:p>
        </p:txBody>
      </p:sp>
      <p:pic>
        <p:nvPicPr>
          <p:cNvPr id="15362" name="Picture 2" descr="http://images2015.cnblogs.com/blog/903014/201603/903014-20160324160936308-15453232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823731"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1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a:t>
            </a:r>
            <a:r>
              <a:rPr lang="en-US" altLang="zh-CN" b="1" dirty="0">
                <a:latin typeface="+mn-lt"/>
                <a:ea typeface="宋体" pitchFamily="2" charset="-122"/>
                <a:cs typeface="Times New Roman" pitchFamily="18" charset="0"/>
              </a:rPr>
              <a:t>ETL</a:t>
            </a:r>
            <a:endParaRPr lang="zh-CN" altLang="en-US" b="1" dirty="0">
              <a:latin typeface="+mn-lt"/>
              <a:ea typeface="宋体" pitchFamily="2" charset="-122"/>
              <a:cs typeface="Times New Roman" pitchFamily="18" charset="0"/>
            </a:endParaRPr>
          </a:p>
        </p:txBody>
      </p:sp>
      <p:sp>
        <p:nvSpPr>
          <p:cNvPr id="2" name="矩形 1"/>
          <p:cNvSpPr/>
          <p:nvPr/>
        </p:nvSpPr>
        <p:spPr>
          <a:xfrm>
            <a:off x="323528" y="1268760"/>
            <a:ext cx="8784976" cy="3539430"/>
          </a:xfrm>
          <a:prstGeom prst="rect">
            <a:avLst/>
          </a:prstGeom>
        </p:spPr>
        <p:txBody>
          <a:bodyPr wrap="square">
            <a:spAutoFit/>
          </a:bodyPr>
          <a:lstStyle/>
          <a:p>
            <a:r>
              <a:rPr lang="en-US" altLang="zh-CN" sz="1600" dirty="0">
                <a:solidFill>
                  <a:srgbClr val="000000"/>
                </a:solidFill>
                <a:latin typeface="Microsoft YaHei" panose="020B0503020204020204" pitchFamily="34" charset="-122"/>
                <a:ea typeface="Microsoft YaHei" panose="020B0503020204020204" pitchFamily="34" charset="-122"/>
              </a:rPr>
              <a:t>ETL</a:t>
            </a:r>
            <a:r>
              <a:rPr lang="zh-CN" altLang="en-US" sz="1600" dirty="0">
                <a:solidFill>
                  <a:srgbClr val="000000"/>
                </a:solidFill>
                <a:latin typeface="Microsoft YaHei" panose="020B0503020204020204" pitchFamily="34" charset="-122"/>
                <a:ea typeface="Microsoft YaHei" panose="020B0503020204020204" pitchFamily="34" charset="-122"/>
              </a:rPr>
              <a:t>工作的实质就是</a:t>
            </a:r>
            <a:r>
              <a:rPr lang="zh-CN" altLang="en-US" sz="1600" dirty="0">
                <a:solidFill>
                  <a:srgbClr val="FF0000"/>
                </a:solidFill>
                <a:latin typeface="Microsoft YaHei" panose="020B0503020204020204" pitchFamily="34" charset="-122"/>
                <a:ea typeface="Microsoft YaHei" panose="020B0503020204020204" pitchFamily="34" charset="-122"/>
              </a:rPr>
              <a:t>从各个数据源提取数据，对数据进行转换，并最终加载填充数据到数据仓库维度建模后的表中</a:t>
            </a:r>
            <a:r>
              <a:rPr lang="zh-CN" altLang="en-US" sz="1600" dirty="0">
                <a:solidFill>
                  <a:srgbClr val="000000"/>
                </a:solidFill>
                <a:latin typeface="Microsoft YaHei" panose="020B0503020204020204" pitchFamily="34" charset="-122"/>
                <a:ea typeface="Microsoft YaHei" panose="020B0503020204020204" pitchFamily="34" charset="-122"/>
              </a:rPr>
              <a:t>。只有当这些维度</a:t>
            </a:r>
            <a:r>
              <a:rPr lang="en-US" altLang="zh-CN" sz="1600" dirty="0">
                <a:solidFill>
                  <a:srgbClr val="000000"/>
                </a:solidFill>
                <a:latin typeface="Microsoft YaHei" panose="020B0503020204020204" pitchFamily="34" charset="-122"/>
                <a:ea typeface="Microsoft YaHei" panose="020B0503020204020204" pitchFamily="34" charset="-122"/>
              </a:rPr>
              <a:t>/</a:t>
            </a:r>
            <a:r>
              <a:rPr lang="zh-CN" altLang="en-US" sz="1600" dirty="0">
                <a:solidFill>
                  <a:srgbClr val="000000"/>
                </a:solidFill>
                <a:latin typeface="Microsoft YaHei" panose="020B0503020204020204" pitchFamily="34" charset="-122"/>
                <a:ea typeface="Microsoft YaHei" panose="020B0503020204020204" pitchFamily="34" charset="-122"/>
              </a:rPr>
              <a:t>事实表被填充好，</a:t>
            </a:r>
            <a:r>
              <a:rPr lang="en-US" altLang="zh-CN" sz="1600" dirty="0">
                <a:solidFill>
                  <a:srgbClr val="000000"/>
                </a:solidFill>
                <a:latin typeface="Microsoft YaHei" panose="020B0503020204020204" pitchFamily="34" charset="-122"/>
                <a:ea typeface="Microsoft YaHei" panose="020B0503020204020204" pitchFamily="34" charset="-122"/>
              </a:rPr>
              <a:t>ETL</a:t>
            </a:r>
            <a:r>
              <a:rPr lang="zh-CN" altLang="en-US" sz="1600" dirty="0">
                <a:solidFill>
                  <a:srgbClr val="000000"/>
                </a:solidFill>
                <a:latin typeface="Microsoft YaHei" panose="020B0503020204020204" pitchFamily="34" charset="-122"/>
                <a:ea typeface="Microsoft YaHei" panose="020B0503020204020204" pitchFamily="34" charset="-122"/>
              </a:rPr>
              <a:t>工作才算完成。接下来分别对抽取，转换，加载这三个环节进行讲解：</a:t>
            </a:r>
            <a:endParaRPr lang="zh-CN" altLang="en-US" sz="1600" dirty="0">
              <a:solidFill>
                <a:srgbClr val="000000"/>
              </a:solidFill>
              <a:latin typeface="Helvetica Neue"/>
            </a:endParaRPr>
          </a:p>
          <a:p>
            <a:r>
              <a:rPr lang="zh-CN" altLang="en-US" sz="1600" dirty="0">
                <a:solidFill>
                  <a:srgbClr val="000000"/>
                </a:solidFill>
                <a:latin typeface="Microsoft YaHei" panose="020B0503020204020204" pitchFamily="34" charset="-122"/>
                <a:ea typeface="Microsoft YaHei" panose="020B0503020204020204" pitchFamily="34" charset="-122"/>
              </a:rPr>
              <a:t>        </a:t>
            </a:r>
            <a:r>
              <a:rPr lang="en-US" altLang="zh-CN" sz="1600" b="1" dirty="0">
                <a:solidFill>
                  <a:srgbClr val="000000"/>
                </a:solidFill>
                <a:latin typeface="Microsoft YaHei" panose="020B0503020204020204" pitchFamily="34" charset="-122"/>
                <a:ea typeface="Microsoft YaHei" panose="020B0503020204020204" pitchFamily="34" charset="-122"/>
              </a:rPr>
              <a:t>1. </a:t>
            </a:r>
            <a:r>
              <a:rPr lang="zh-CN" altLang="en-US" sz="1600" b="1" dirty="0">
                <a:solidFill>
                  <a:srgbClr val="000000"/>
                </a:solidFill>
                <a:latin typeface="Microsoft YaHei" panose="020B0503020204020204" pitchFamily="34" charset="-122"/>
                <a:ea typeface="Microsoft YaHei" panose="020B0503020204020204" pitchFamily="34" charset="-122"/>
              </a:rPr>
              <a:t>抽取</a:t>
            </a:r>
            <a:r>
              <a:rPr lang="en-US" altLang="zh-CN" sz="1600" b="1" dirty="0">
                <a:solidFill>
                  <a:srgbClr val="000000"/>
                </a:solidFill>
                <a:latin typeface="Microsoft YaHei" panose="020B0503020204020204" pitchFamily="34" charset="-122"/>
                <a:ea typeface="Microsoft YaHei" panose="020B0503020204020204" pitchFamily="34" charset="-122"/>
              </a:rPr>
              <a:t>(Extract)</a:t>
            </a:r>
            <a:endParaRPr lang="zh-CN" altLang="en-US" sz="1600" dirty="0">
              <a:solidFill>
                <a:srgbClr val="000000"/>
              </a:solidFill>
              <a:latin typeface="Helvetica Neue"/>
            </a:endParaRPr>
          </a:p>
          <a:p>
            <a:r>
              <a:rPr lang="zh-CN" altLang="en-US" sz="1600" dirty="0">
                <a:solidFill>
                  <a:srgbClr val="000000"/>
                </a:solidFill>
                <a:latin typeface="Microsoft YaHei" panose="020B0503020204020204" pitchFamily="34" charset="-122"/>
                <a:ea typeface="Microsoft YaHei" panose="020B0503020204020204" pitchFamily="34" charset="-122"/>
              </a:rPr>
              <a:t>        数据仓库是面向分析的，而操作型数据库是面向应用的。显然，并不是所有用于支撑业务系统的数据都有拿来分析的必要。因此，该阶段主要是</a:t>
            </a:r>
            <a:r>
              <a:rPr lang="zh-CN" altLang="en-US" sz="1600" dirty="0">
                <a:solidFill>
                  <a:srgbClr val="FF0000"/>
                </a:solidFill>
                <a:latin typeface="Microsoft YaHei" panose="020B0503020204020204" pitchFamily="34" charset="-122"/>
                <a:ea typeface="Microsoft YaHei" panose="020B0503020204020204" pitchFamily="34" charset="-122"/>
              </a:rPr>
              <a:t>根据数据仓库主题、主题域确定需要从应用数据库中提取的数</a:t>
            </a:r>
            <a:r>
              <a:rPr lang="zh-CN" altLang="en-US" sz="1600" dirty="0">
                <a:solidFill>
                  <a:srgbClr val="000000"/>
                </a:solidFill>
                <a:latin typeface="Microsoft YaHei" panose="020B0503020204020204" pitchFamily="34" charset="-122"/>
                <a:ea typeface="Microsoft YaHei" panose="020B0503020204020204" pitchFamily="34" charset="-122"/>
              </a:rPr>
              <a:t>。</a:t>
            </a:r>
            <a:endParaRPr lang="zh-CN" altLang="en-US" sz="1600" dirty="0">
              <a:solidFill>
                <a:srgbClr val="000000"/>
              </a:solidFill>
              <a:latin typeface="Helvetica Neue"/>
            </a:endParaRPr>
          </a:p>
          <a:p>
            <a:r>
              <a:rPr lang="zh-CN" altLang="en-US" sz="1600" dirty="0">
                <a:solidFill>
                  <a:srgbClr val="000000"/>
                </a:solidFill>
                <a:latin typeface="Microsoft YaHei" panose="020B0503020204020204" pitchFamily="34" charset="-122"/>
                <a:ea typeface="Microsoft YaHei" panose="020B0503020204020204" pitchFamily="34" charset="-122"/>
              </a:rPr>
              <a:t>        </a:t>
            </a:r>
            <a:r>
              <a:rPr lang="en-US" altLang="zh-CN" sz="1600" b="1" dirty="0">
                <a:solidFill>
                  <a:srgbClr val="000000"/>
                </a:solidFill>
                <a:latin typeface="Microsoft YaHei" panose="020B0503020204020204" pitchFamily="34" charset="-122"/>
                <a:ea typeface="Microsoft YaHei" panose="020B0503020204020204" pitchFamily="34" charset="-122"/>
              </a:rPr>
              <a:t>2. </a:t>
            </a:r>
            <a:r>
              <a:rPr lang="zh-CN" altLang="en-US" sz="1600" b="1" dirty="0">
                <a:solidFill>
                  <a:srgbClr val="000000"/>
                </a:solidFill>
                <a:latin typeface="Microsoft YaHei" panose="020B0503020204020204" pitchFamily="34" charset="-122"/>
                <a:ea typeface="Microsoft YaHei" panose="020B0503020204020204" pitchFamily="34" charset="-122"/>
              </a:rPr>
              <a:t>转换</a:t>
            </a:r>
            <a:r>
              <a:rPr lang="en-US" altLang="zh-CN" sz="1600" b="1" dirty="0">
                <a:solidFill>
                  <a:srgbClr val="000000"/>
                </a:solidFill>
                <a:latin typeface="Microsoft YaHei" panose="020B0503020204020204" pitchFamily="34" charset="-122"/>
                <a:ea typeface="Microsoft YaHei" panose="020B0503020204020204" pitchFamily="34" charset="-122"/>
              </a:rPr>
              <a:t>(Transform)</a:t>
            </a:r>
            <a:endParaRPr lang="zh-CN" altLang="en-US" sz="1600" dirty="0">
              <a:solidFill>
                <a:srgbClr val="000000"/>
              </a:solidFill>
              <a:latin typeface="Helvetica Neue"/>
            </a:endParaRPr>
          </a:p>
          <a:p>
            <a:r>
              <a:rPr lang="zh-CN" altLang="en-US" sz="1600" dirty="0">
                <a:solidFill>
                  <a:srgbClr val="000000"/>
                </a:solidFill>
                <a:latin typeface="Microsoft YaHei" panose="020B0503020204020204" pitchFamily="34" charset="-122"/>
                <a:ea typeface="Microsoft YaHei" panose="020B0503020204020204" pitchFamily="34" charset="-122"/>
              </a:rPr>
              <a:t>        转换步骤主要是指</a:t>
            </a:r>
            <a:r>
              <a:rPr lang="zh-CN" altLang="en-US" sz="1600" dirty="0">
                <a:solidFill>
                  <a:srgbClr val="FF0000"/>
                </a:solidFill>
                <a:latin typeface="Microsoft YaHei" panose="020B0503020204020204" pitchFamily="34" charset="-122"/>
                <a:ea typeface="Microsoft YaHei" panose="020B0503020204020204" pitchFamily="34" charset="-122"/>
              </a:rPr>
              <a:t>对提取好了的数据的结构进行转换，以满足目标数据仓库模型的过程。此外，转换过程也负责数据质量工作，这部分也被称为数据清洗</a:t>
            </a:r>
            <a:r>
              <a:rPr lang="en-US" altLang="zh-CN" sz="1600" dirty="0">
                <a:solidFill>
                  <a:srgbClr val="FF0000"/>
                </a:solidFill>
                <a:latin typeface="Microsoft YaHei" panose="020B0503020204020204" pitchFamily="34" charset="-122"/>
                <a:ea typeface="Microsoft YaHei" panose="020B0503020204020204" pitchFamily="34" charset="-122"/>
              </a:rPr>
              <a:t>(data cleaning)</a:t>
            </a:r>
            <a:r>
              <a:rPr lang="zh-CN" altLang="en-US" sz="1600" dirty="0">
                <a:solidFill>
                  <a:srgbClr val="000000"/>
                </a:solidFill>
                <a:latin typeface="Microsoft YaHei" panose="020B0503020204020204" pitchFamily="34" charset="-122"/>
                <a:ea typeface="Microsoft YaHei" panose="020B0503020204020204" pitchFamily="34" charset="-122"/>
              </a:rPr>
              <a:t>。</a:t>
            </a:r>
            <a:endParaRPr lang="en-US" altLang="zh-CN" sz="1600" dirty="0">
              <a:solidFill>
                <a:srgbClr val="000000"/>
              </a:solidFill>
              <a:latin typeface="Microsoft YaHei" panose="020B0503020204020204" pitchFamily="34" charset="-122"/>
              <a:ea typeface="Microsoft YaHei" panose="020B0503020204020204" pitchFamily="34" charset="-122"/>
            </a:endParaRPr>
          </a:p>
          <a:p>
            <a:r>
              <a:rPr lang="zh-CN" altLang="en-US" sz="1600" dirty="0">
                <a:solidFill>
                  <a:srgbClr val="000000"/>
                </a:solidFill>
                <a:latin typeface="Microsoft YaHei" panose="020B0503020204020204" pitchFamily="34" charset="-122"/>
                <a:ea typeface="Microsoft YaHei" panose="020B0503020204020204" pitchFamily="34" charset="-122"/>
              </a:rPr>
              <a:t>        </a:t>
            </a:r>
            <a:r>
              <a:rPr lang="en-US" altLang="zh-CN" sz="1600" b="1" dirty="0">
                <a:solidFill>
                  <a:srgbClr val="000000"/>
                </a:solidFill>
                <a:latin typeface="Microsoft YaHei" panose="020B0503020204020204" pitchFamily="34" charset="-122"/>
                <a:ea typeface="Microsoft YaHei" panose="020B0503020204020204" pitchFamily="34" charset="-122"/>
              </a:rPr>
              <a:t>3. </a:t>
            </a:r>
            <a:r>
              <a:rPr lang="zh-CN" altLang="en-US" sz="1600" b="1" dirty="0">
                <a:solidFill>
                  <a:srgbClr val="000000"/>
                </a:solidFill>
                <a:latin typeface="Microsoft YaHei" panose="020B0503020204020204" pitchFamily="34" charset="-122"/>
                <a:ea typeface="Microsoft YaHei" panose="020B0503020204020204" pitchFamily="34" charset="-122"/>
              </a:rPr>
              <a:t>加载</a:t>
            </a:r>
            <a:r>
              <a:rPr lang="en-US" altLang="zh-CN" sz="1600" b="1" dirty="0">
                <a:solidFill>
                  <a:srgbClr val="000000"/>
                </a:solidFill>
                <a:latin typeface="Microsoft YaHei" panose="020B0503020204020204" pitchFamily="34" charset="-122"/>
                <a:ea typeface="Microsoft YaHei" panose="020B0503020204020204" pitchFamily="34" charset="-122"/>
              </a:rPr>
              <a:t>(Load)</a:t>
            </a:r>
            <a:endParaRPr lang="zh-CN" altLang="en-US" sz="1600" dirty="0">
              <a:solidFill>
                <a:srgbClr val="000000"/>
              </a:solidFill>
              <a:latin typeface="Helvetica Neue"/>
            </a:endParaRPr>
          </a:p>
          <a:p>
            <a:r>
              <a:rPr lang="zh-CN" altLang="en-US" sz="1600" dirty="0">
                <a:solidFill>
                  <a:srgbClr val="000000"/>
                </a:solidFill>
                <a:latin typeface="Microsoft YaHei" panose="020B0503020204020204" pitchFamily="34" charset="-122"/>
                <a:ea typeface="Microsoft YaHei" panose="020B0503020204020204" pitchFamily="34" charset="-122"/>
              </a:rPr>
              <a:t>        加载过程</a:t>
            </a:r>
            <a:r>
              <a:rPr lang="zh-CN" altLang="en-US" sz="1600" dirty="0">
                <a:solidFill>
                  <a:srgbClr val="FF0000"/>
                </a:solidFill>
                <a:latin typeface="Microsoft YaHei" panose="020B0503020204020204" pitchFamily="34" charset="-122"/>
                <a:ea typeface="Microsoft YaHei" panose="020B0503020204020204" pitchFamily="34" charset="-122"/>
              </a:rPr>
              <a:t>将已经提取好了，转换后保证了数据质量的数据加载到目标数据仓库</a:t>
            </a:r>
            <a:r>
              <a:rPr lang="zh-CN" altLang="en-US" sz="1600" dirty="0">
                <a:solidFill>
                  <a:srgbClr val="000000"/>
                </a:solidFill>
                <a:latin typeface="Microsoft YaHei" panose="020B0503020204020204" pitchFamily="34" charset="-122"/>
                <a:ea typeface="Microsoft YaHei" panose="020B0503020204020204" pitchFamily="34" charset="-122"/>
              </a:rPr>
              <a:t>。加载可分为两种</a:t>
            </a:r>
            <a:r>
              <a:rPr lang="en-US" altLang="zh-CN" sz="1600" dirty="0">
                <a:solidFill>
                  <a:srgbClr val="000000"/>
                </a:solidFill>
                <a:latin typeface="Microsoft YaHei" panose="020B0503020204020204" pitchFamily="34" charset="-122"/>
                <a:ea typeface="Microsoft YaHei" panose="020B0503020204020204" pitchFamily="34" charset="-122"/>
              </a:rPr>
              <a:t>L</a:t>
            </a:r>
            <a:r>
              <a:rPr lang="zh-CN" altLang="en-US" sz="1600" dirty="0">
                <a:solidFill>
                  <a:srgbClr val="000000"/>
                </a:solidFill>
                <a:latin typeface="Microsoft YaHei" panose="020B0503020204020204" pitchFamily="34" charset="-122"/>
                <a:ea typeface="Microsoft YaHei" panose="020B0503020204020204" pitchFamily="34" charset="-122"/>
              </a:rPr>
              <a:t>：首次加载</a:t>
            </a:r>
            <a:r>
              <a:rPr lang="en-US" altLang="zh-CN" sz="1600" dirty="0">
                <a:solidFill>
                  <a:srgbClr val="000000"/>
                </a:solidFill>
                <a:latin typeface="Microsoft YaHei" panose="020B0503020204020204" pitchFamily="34" charset="-122"/>
                <a:ea typeface="Microsoft YaHei" panose="020B0503020204020204" pitchFamily="34" charset="-122"/>
              </a:rPr>
              <a:t>(first load)</a:t>
            </a:r>
            <a:r>
              <a:rPr lang="zh-CN" altLang="en-US" sz="1600" dirty="0">
                <a:solidFill>
                  <a:srgbClr val="000000"/>
                </a:solidFill>
                <a:latin typeface="Microsoft YaHei" panose="020B0503020204020204" pitchFamily="34" charset="-122"/>
                <a:ea typeface="Microsoft YaHei" panose="020B0503020204020204" pitchFamily="34" charset="-122"/>
              </a:rPr>
              <a:t>和刷新加载</a:t>
            </a:r>
            <a:r>
              <a:rPr lang="en-US" altLang="zh-CN" sz="1600" dirty="0">
                <a:solidFill>
                  <a:srgbClr val="000000"/>
                </a:solidFill>
                <a:latin typeface="Microsoft YaHei" panose="020B0503020204020204" pitchFamily="34" charset="-122"/>
                <a:ea typeface="Microsoft YaHei" panose="020B0503020204020204" pitchFamily="34" charset="-122"/>
              </a:rPr>
              <a:t>(refresh load)</a:t>
            </a:r>
            <a:r>
              <a:rPr lang="zh-CN" altLang="en-US" sz="1600" dirty="0">
                <a:solidFill>
                  <a:srgbClr val="000000"/>
                </a:solidFill>
                <a:latin typeface="Microsoft YaHei" panose="020B0503020204020204" pitchFamily="34" charset="-122"/>
                <a:ea typeface="Microsoft YaHei" panose="020B0503020204020204" pitchFamily="34" charset="-122"/>
              </a:rPr>
              <a:t>。其中，首次加载会涉及到大量数据，而刷新加载则属于一种微批量式的加载。</a:t>
            </a:r>
            <a:endParaRPr lang="zh-CN" altLang="en-US" sz="1600" b="0" i="0" dirty="0">
              <a:solidFill>
                <a:srgbClr val="000000"/>
              </a:solidFill>
              <a:effectLst/>
              <a:latin typeface="Helvetica Neue"/>
            </a:endParaRPr>
          </a:p>
        </p:txBody>
      </p:sp>
      <p:pic>
        <p:nvPicPr>
          <p:cNvPr id="6" name="Picture 2" descr="http://images2015.cnblogs.com/blog/903014/201603/903014-20160324111551573-20468109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4808190"/>
            <a:ext cx="4354091" cy="175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51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07704" y="836712"/>
            <a:ext cx="5012610" cy="504056"/>
          </a:xfrm>
        </p:spPr>
        <p:txBody>
          <a:bodyPr>
            <a:normAutofit fontScale="90000"/>
          </a:bodyPr>
          <a:lstStyle/>
          <a:p>
            <a:r>
              <a:rPr lang="zh-CN" altLang="en-US" b="1" dirty="0">
                <a:latin typeface="+mn-lt"/>
                <a:ea typeface="宋体" pitchFamily="2" charset="-122"/>
                <a:cs typeface="Times New Roman" pitchFamily="18" charset="0"/>
              </a:rPr>
              <a:t>数据仓库</a:t>
            </a:r>
            <a:r>
              <a:rPr lang="en-US" altLang="zh-CN" b="1" dirty="0">
                <a:latin typeface="+mn-lt"/>
                <a:ea typeface="宋体" pitchFamily="2" charset="-122"/>
                <a:cs typeface="Times New Roman" pitchFamily="18" charset="0"/>
              </a:rPr>
              <a:t>OLAP/BI</a:t>
            </a:r>
            <a:r>
              <a:rPr lang="zh-CN" altLang="en-US" b="1" dirty="0">
                <a:latin typeface="+mn-lt"/>
                <a:ea typeface="宋体" pitchFamily="2" charset="-122"/>
                <a:cs typeface="Times New Roman" pitchFamily="18" charset="0"/>
              </a:rPr>
              <a:t>工具</a:t>
            </a:r>
          </a:p>
        </p:txBody>
      </p:sp>
      <p:pic>
        <p:nvPicPr>
          <p:cNvPr id="18436" name="Picture 4" descr="http://images2015.cnblogs.com/blog/903014/201603/903014-20160325151233214-209190469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691" y="3284984"/>
            <a:ext cx="4136110" cy="32887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mages2015.cnblogs.com/blog/903014/201603/903014-20160328190120316-6164331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24" y="1397763"/>
            <a:ext cx="4851537" cy="302433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516216" y="1412777"/>
            <a:ext cx="1338828" cy="369332"/>
          </a:xfrm>
          <a:prstGeom prst="rect">
            <a:avLst/>
          </a:prstGeom>
        </p:spPr>
        <p:txBody>
          <a:bodyPr wrap="none">
            <a:spAutoFit/>
          </a:bodyPr>
          <a:lstStyle/>
          <a:p>
            <a:r>
              <a:rPr lang="zh-CN" altLang="en-US" b="1">
                <a:solidFill>
                  <a:srgbClr val="000000"/>
                </a:solidFill>
                <a:latin typeface="Microsoft YaHei" panose="020B0503020204020204" pitchFamily="34" charset="-122"/>
                <a:ea typeface="Microsoft YaHei" panose="020B0503020204020204" pitchFamily="34" charset="-122"/>
              </a:rPr>
              <a:t>切片和切块</a:t>
            </a:r>
            <a:endParaRPr lang="zh-CN" altLang="en-US" dirty="0"/>
          </a:p>
        </p:txBody>
      </p:sp>
      <p:sp>
        <p:nvSpPr>
          <p:cNvPr id="5" name="矩形 4"/>
          <p:cNvSpPr/>
          <p:nvPr/>
        </p:nvSpPr>
        <p:spPr>
          <a:xfrm>
            <a:off x="6862464" y="1854118"/>
            <a:ext cx="646331" cy="369332"/>
          </a:xfrm>
          <a:prstGeom prst="rect">
            <a:avLst/>
          </a:prstGeom>
        </p:spPr>
        <p:txBody>
          <a:bodyPr wrap="none">
            <a:spAutoFit/>
          </a:bodyPr>
          <a:lstStyle/>
          <a:p>
            <a:r>
              <a:rPr lang="zh-CN" altLang="en-US" b="1" dirty="0">
                <a:solidFill>
                  <a:srgbClr val="000000"/>
                </a:solidFill>
                <a:latin typeface="Microsoft YaHei" panose="020B0503020204020204" pitchFamily="34" charset="-122"/>
                <a:ea typeface="Microsoft YaHei" panose="020B0503020204020204" pitchFamily="34" charset="-122"/>
              </a:rPr>
              <a:t>旋转</a:t>
            </a:r>
            <a:endParaRPr lang="zh-CN" altLang="en-US" dirty="0"/>
          </a:p>
        </p:txBody>
      </p:sp>
      <p:sp>
        <p:nvSpPr>
          <p:cNvPr id="8" name="矩形 7"/>
          <p:cNvSpPr/>
          <p:nvPr/>
        </p:nvSpPr>
        <p:spPr>
          <a:xfrm>
            <a:off x="6516216" y="2295459"/>
            <a:ext cx="1338828" cy="369332"/>
          </a:xfrm>
          <a:prstGeom prst="rect">
            <a:avLst/>
          </a:prstGeom>
        </p:spPr>
        <p:txBody>
          <a:bodyPr wrap="none">
            <a:spAutoFit/>
          </a:bodyPr>
          <a:lstStyle/>
          <a:p>
            <a:r>
              <a:rPr lang="zh-CN" altLang="en-US" b="1" dirty="0">
                <a:solidFill>
                  <a:srgbClr val="000000"/>
                </a:solidFill>
                <a:latin typeface="Microsoft YaHei" panose="020B0503020204020204" pitchFamily="34" charset="-122"/>
                <a:ea typeface="Microsoft YaHei" panose="020B0503020204020204" pitchFamily="34" charset="-122"/>
              </a:rPr>
              <a:t>上卷和下钻</a:t>
            </a:r>
            <a:endParaRPr lang="zh-CN" altLang="en-US" dirty="0"/>
          </a:p>
        </p:txBody>
      </p:sp>
      <p:pic>
        <p:nvPicPr>
          <p:cNvPr id="18438" name="Picture 6" descr="http://images2015.cnblogs.com/blog/903014/201603/903014-20160328184815707-7948739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581128"/>
            <a:ext cx="4248472" cy="885409"/>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http://images2015.cnblogs.com/blog/903014/201603/903014-20160328185234301-105627459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5733256"/>
            <a:ext cx="4320480" cy="68342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33456" y="2909931"/>
            <a:ext cx="7692788" cy="1077218"/>
          </a:xfrm>
          <a:prstGeom prst="rect">
            <a:avLst/>
          </a:prstGeom>
        </p:spPr>
        <p:txBody>
          <a:bodyPr wrap="square">
            <a:spAutoFit/>
          </a:bodyPr>
          <a:lstStyle/>
          <a:p>
            <a:pPr algn="ctr"/>
            <a:r>
              <a:rPr lang="zh-CN" altLang="en-US" sz="3200" b="1" dirty="0">
                <a:solidFill>
                  <a:srgbClr val="FF0000"/>
                </a:solidFill>
                <a:latin typeface="arial" panose="020B0604020202020204" pitchFamily="34" charset="0"/>
              </a:rPr>
              <a:t>大数据应用与技术丛书</a:t>
            </a:r>
            <a:r>
              <a:rPr lang="en-US" altLang="zh-CN" sz="3200" b="1" dirty="0">
                <a:solidFill>
                  <a:srgbClr val="FF0000"/>
                </a:solidFill>
                <a:latin typeface="arial" panose="020B0604020202020204" pitchFamily="34" charset="0"/>
              </a:rPr>
              <a:t>·</a:t>
            </a:r>
            <a:r>
              <a:rPr lang="zh-CN" altLang="en-US" sz="3200" b="1" dirty="0">
                <a:solidFill>
                  <a:srgbClr val="FF0000"/>
                </a:solidFill>
                <a:latin typeface="arial" panose="020B0604020202020204" pitchFamily="34" charset="0"/>
              </a:rPr>
              <a:t>数据仓库工具箱（第</a:t>
            </a:r>
            <a:r>
              <a:rPr lang="en-US" altLang="zh-CN" sz="3200" b="1" dirty="0">
                <a:solidFill>
                  <a:srgbClr val="FF0000"/>
                </a:solidFill>
                <a:latin typeface="arial" panose="020B0604020202020204" pitchFamily="34" charset="0"/>
              </a:rPr>
              <a:t>3</a:t>
            </a:r>
            <a:r>
              <a:rPr lang="zh-CN" altLang="en-US" sz="3200" b="1" dirty="0">
                <a:solidFill>
                  <a:srgbClr val="FF0000"/>
                </a:solidFill>
                <a:latin typeface="arial" panose="020B0604020202020204" pitchFamily="34" charset="0"/>
              </a:rPr>
              <a:t>版）：维度建模权威指南</a:t>
            </a:r>
            <a:endParaRPr lang="zh-CN" altLang="en-US" sz="3200" b="1" i="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2056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Spark SQL</a:t>
            </a:r>
            <a:r>
              <a:rPr lang="zh-CN" altLang="en-US" b="1" dirty="0">
                <a:latin typeface="+mn-lt"/>
                <a:ea typeface="宋体" pitchFamily="2" charset="-122"/>
                <a:cs typeface="Times New Roman" pitchFamily="18" charset="0"/>
              </a:rPr>
              <a:t>有什么特点？</a:t>
            </a:r>
          </a:p>
        </p:txBody>
      </p:sp>
      <p:sp>
        <p:nvSpPr>
          <p:cNvPr id="2" name="矩形 1"/>
          <p:cNvSpPr/>
          <p:nvPr/>
        </p:nvSpPr>
        <p:spPr>
          <a:xfrm>
            <a:off x="2880479" y="3429000"/>
            <a:ext cx="2923044" cy="369332"/>
          </a:xfrm>
          <a:prstGeom prst="rect">
            <a:avLst/>
          </a:prstGeom>
        </p:spPr>
        <p:txBody>
          <a:bodyPr wrap="none">
            <a:spAutoFit/>
          </a:bodyPr>
          <a:lstStyle/>
          <a:p>
            <a:r>
              <a:rPr lang="zh-CN" altLang="en-US" dirty="0">
                <a:hlinkClick r:id="rId2"/>
              </a:rPr>
              <a:t>http://spark.apache.org/sql/</a:t>
            </a:r>
            <a:r>
              <a:rPr lang="zh-CN" altLang="en-US" dirty="0"/>
              <a:t> </a:t>
            </a:r>
          </a:p>
        </p:txBody>
      </p:sp>
    </p:spTree>
    <p:extLst>
      <p:ext uri="{BB962C8B-B14F-4D97-AF65-F5344CB8AC3E}">
        <p14:creationId xmlns:p14="http://schemas.microsoft.com/office/powerpoint/2010/main" val="114980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Spark SQL</a:t>
            </a:r>
            <a:r>
              <a:rPr lang="zh-CN" altLang="en-US" b="1" dirty="0">
                <a:latin typeface="+mn-lt"/>
                <a:ea typeface="宋体" pitchFamily="2" charset="-122"/>
                <a:cs typeface="Times New Roman" pitchFamily="18" charset="0"/>
              </a:rPr>
              <a:t>我们要学什么</a:t>
            </a:r>
          </a:p>
        </p:txBody>
      </p:sp>
      <p:pic>
        <p:nvPicPr>
          <p:cNvPr id="6" name="Picture 252"/>
          <p:cNvPicPr/>
          <p:nvPr/>
        </p:nvPicPr>
        <p:blipFill>
          <a:blip r:embed="rId2"/>
          <a:stretch>
            <a:fillRect/>
          </a:stretch>
        </p:blipFill>
        <p:spPr>
          <a:xfrm>
            <a:off x="1979712" y="1550075"/>
            <a:ext cx="5092700" cy="2908300"/>
          </a:xfrm>
          <a:prstGeom prst="rect">
            <a:avLst/>
          </a:prstGeom>
        </p:spPr>
      </p:pic>
      <p:cxnSp>
        <p:nvCxnSpPr>
          <p:cNvPr id="7" name="直接连接符 6"/>
          <p:cNvCxnSpPr/>
          <p:nvPr/>
        </p:nvCxnSpPr>
        <p:spPr>
          <a:xfrm flipH="1" flipV="1">
            <a:off x="1835696" y="4293096"/>
            <a:ext cx="1224136" cy="565032"/>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707904" y="4293096"/>
            <a:ext cx="3636067" cy="576064"/>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pic>
        <p:nvPicPr>
          <p:cNvPr id="5"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4797152"/>
            <a:ext cx="3348035" cy="1723581"/>
          </a:xfrm>
          <a:prstGeom prst="rect">
            <a:avLst/>
          </a:prstGeom>
          <a:noFill/>
          <a:ln>
            <a:noFill/>
          </a:ln>
        </p:spPr>
      </p:pic>
    </p:spTree>
    <p:extLst>
      <p:ext uri="{BB962C8B-B14F-4D97-AF65-F5344CB8AC3E}">
        <p14:creationId xmlns:p14="http://schemas.microsoft.com/office/powerpoint/2010/main" val="153656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Spark SQL</a:t>
            </a:r>
            <a:r>
              <a:rPr lang="zh-CN" altLang="en-US" b="1" dirty="0">
                <a:latin typeface="+mn-lt"/>
                <a:ea typeface="宋体" pitchFamily="2" charset="-122"/>
                <a:cs typeface="Times New Roman" pitchFamily="18" charset="0"/>
              </a:rPr>
              <a:t>的数据抽象</a:t>
            </a:r>
          </a:p>
        </p:txBody>
      </p:sp>
      <p:sp>
        <p:nvSpPr>
          <p:cNvPr id="2" name="椭圆 1"/>
          <p:cNvSpPr/>
          <p:nvPr/>
        </p:nvSpPr>
        <p:spPr>
          <a:xfrm>
            <a:off x="850667" y="1770223"/>
            <a:ext cx="2880320"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Spark Core</a:t>
            </a:r>
            <a:endParaRPr lang="zh-CN" altLang="en-US" dirty="0"/>
          </a:p>
        </p:txBody>
      </p:sp>
      <p:sp>
        <p:nvSpPr>
          <p:cNvPr id="10" name="椭圆 9"/>
          <p:cNvSpPr/>
          <p:nvPr/>
        </p:nvSpPr>
        <p:spPr>
          <a:xfrm>
            <a:off x="4955123" y="1770223"/>
            <a:ext cx="2880320"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Spark SQL</a:t>
            </a:r>
            <a:endParaRPr lang="zh-CN" altLang="en-US" dirty="0"/>
          </a:p>
        </p:txBody>
      </p:sp>
      <p:sp>
        <p:nvSpPr>
          <p:cNvPr id="3" name="矩形 2"/>
          <p:cNvSpPr/>
          <p:nvPr/>
        </p:nvSpPr>
        <p:spPr>
          <a:xfrm>
            <a:off x="1354723" y="4725144"/>
            <a:ext cx="187220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a:t>
            </a:r>
            <a:endParaRPr lang="zh-CN" altLang="en-US" dirty="0"/>
          </a:p>
        </p:txBody>
      </p:sp>
      <p:sp>
        <p:nvSpPr>
          <p:cNvPr id="12" name="矩形 11"/>
          <p:cNvSpPr/>
          <p:nvPr/>
        </p:nvSpPr>
        <p:spPr>
          <a:xfrm>
            <a:off x="4379059" y="4725144"/>
            <a:ext cx="187220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DataFrame</a:t>
            </a:r>
            <a:endParaRPr lang="zh-CN" altLang="en-US" dirty="0"/>
          </a:p>
        </p:txBody>
      </p:sp>
      <p:sp>
        <p:nvSpPr>
          <p:cNvPr id="13" name="矩形 12"/>
          <p:cNvSpPr/>
          <p:nvPr/>
        </p:nvSpPr>
        <p:spPr>
          <a:xfrm>
            <a:off x="6588224" y="4725144"/>
            <a:ext cx="187220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DataSet</a:t>
            </a:r>
            <a:endParaRPr lang="zh-CN" altLang="en-US" dirty="0"/>
          </a:p>
        </p:txBody>
      </p:sp>
      <p:cxnSp>
        <p:nvCxnSpPr>
          <p:cNvPr id="15" name="直接连接符 14"/>
          <p:cNvCxnSpPr>
            <a:stCxn id="2" idx="4"/>
            <a:endCxn id="3" idx="0"/>
          </p:cNvCxnSpPr>
          <p:nvPr/>
        </p:nvCxnSpPr>
        <p:spPr>
          <a:xfrm>
            <a:off x="2290827" y="2994359"/>
            <a:ext cx="0" cy="1730785"/>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4"/>
            <a:endCxn id="12" idx="0"/>
          </p:cNvCxnSpPr>
          <p:nvPr/>
        </p:nvCxnSpPr>
        <p:spPr>
          <a:xfrm flipH="1">
            <a:off x="5315163" y="2994359"/>
            <a:ext cx="1080120" cy="1730785"/>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4"/>
            <a:endCxn id="13" idx="0"/>
          </p:cNvCxnSpPr>
          <p:nvPr/>
        </p:nvCxnSpPr>
        <p:spPr>
          <a:xfrm>
            <a:off x="6395283" y="2994359"/>
            <a:ext cx="1129045" cy="1730785"/>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64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RDD</a:t>
            </a:r>
            <a:r>
              <a:rPr lang="zh-CN" altLang="en-US" b="1" dirty="0">
                <a:latin typeface="+mn-lt"/>
                <a:ea typeface="宋体" pitchFamily="2" charset="-122"/>
                <a:cs typeface="Times New Roman" pitchFamily="18" charset="0"/>
              </a:rPr>
              <a:t>、</a:t>
            </a:r>
            <a:r>
              <a:rPr lang="en-US" altLang="zh-CN" b="1" dirty="0" err="1">
                <a:latin typeface="+mn-lt"/>
                <a:ea typeface="宋体" pitchFamily="2" charset="-122"/>
                <a:cs typeface="Times New Roman" pitchFamily="18" charset="0"/>
              </a:rPr>
              <a:t>DataFrame</a:t>
            </a:r>
            <a:r>
              <a:rPr lang="zh-CN" altLang="en-US" b="1" dirty="0">
                <a:latin typeface="+mn-lt"/>
                <a:ea typeface="宋体" pitchFamily="2" charset="-122"/>
                <a:cs typeface="Times New Roman" pitchFamily="18" charset="0"/>
              </a:rPr>
              <a:t>、</a:t>
            </a:r>
            <a:r>
              <a:rPr lang="en-US" altLang="zh-CN" b="1" dirty="0" err="1">
                <a:latin typeface="+mn-lt"/>
                <a:ea typeface="宋体" pitchFamily="2" charset="-122"/>
                <a:cs typeface="Times New Roman" pitchFamily="18" charset="0"/>
              </a:rPr>
              <a:t>DataSet</a:t>
            </a:r>
            <a:endParaRPr lang="zh-CN" altLang="en-US" b="1" dirty="0">
              <a:latin typeface="+mn-lt"/>
              <a:ea typeface="宋体" pitchFamily="2" charset="-122"/>
              <a:cs typeface="Times New Roman" pitchFamily="18" charset="0"/>
            </a:endParaRPr>
          </a:p>
        </p:txBody>
      </p:sp>
      <p:pic>
        <p:nvPicPr>
          <p:cNvPr id="3" name="Picture 324"/>
          <p:cNvPicPr/>
          <p:nvPr/>
        </p:nvPicPr>
        <p:blipFill>
          <a:blip r:embed="rId2"/>
          <a:stretch>
            <a:fillRect/>
          </a:stretch>
        </p:blipFill>
        <p:spPr>
          <a:xfrm>
            <a:off x="1691680" y="1628800"/>
            <a:ext cx="5579745" cy="3189605"/>
          </a:xfrm>
          <a:prstGeom prst="rect">
            <a:avLst/>
          </a:prstGeom>
        </p:spPr>
      </p:pic>
      <p:sp>
        <p:nvSpPr>
          <p:cNvPr id="2" name="矩形 1"/>
          <p:cNvSpPr/>
          <p:nvPr/>
        </p:nvSpPr>
        <p:spPr>
          <a:xfrm>
            <a:off x="917156" y="5373216"/>
            <a:ext cx="7128792" cy="348813"/>
          </a:xfrm>
          <a:prstGeom prst="rect">
            <a:avLst/>
          </a:prstGeom>
        </p:spPr>
        <p:txBody>
          <a:bodyPr wrap="square">
            <a:spAutoFit/>
          </a:bodyPr>
          <a:lstStyle/>
          <a:p>
            <a:pPr indent="266700" algn="just">
              <a:lnSpc>
                <a:spcPts val="2000"/>
              </a:lnSpc>
              <a:spcBef>
                <a:spcPts val="100"/>
              </a:spcBef>
              <a:spcAft>
                <a:spcPts val="100"/>
              </a:spcAft>
            </a:pPr>
            <a:r>
              <a:rPr lang="en-US" altLang="zh-CN" kern="100" spc="50" dirty="0">
                <a:solidFill>
                  <a:srgbClr val="FF0000"/>
                </a:solidFill>
                <a:latin typeface="Times New Roman" panose="02020603050405020304" pitchFamily="18" charset="0"/>
                <a:ea typeface="宋体" panose="02010600030101010101" pitchFamily="2" charset="-122"/>
              </a:rPr>
              <a:t>RDD (Spark1.0) —&gt; </a:t>
            </a:r>
            <a:r>
              <a:rPr lang="en-US" altLang="zh-CN" kern="100" spc="50" dirty="0" err="1">
                <a:solidFill>
                  <a:srgbClr val="FF0000"/>
                </a:solidFill>
                <a:latin typeface="Times New Roman" panose="02020603050405020304" pitchFamily="18" charset="0"/>
                <a:ea typeface="宋体" panose="02010600030101010101" pitchFamily="2" charset="-122"/>
              </a:rPr>
              <a:t>Dataframe</a:t>
            </a:r>
            <a:r>
              <a:rPr lang="en-US" altLang="zh-CN" kern="100" spc="50" dirty="0">
                <a:solidFill>
                  <a:srgbClr val="FF0000"/>
                </a:solidFill>
                <a:latin typeface="Times New Roman" panose="02020603050405020304" pitchFamily="18" charset="0"/>
                <a:ea typeface="宋体" panose="02010600030101010101" pitchFamily="2" charset="-122"/>
              </a:rPr>
              <a:t>(Spark1.3) —&gt; Dataset(Spark1.6)</a:t>
            </a:r>
            <a:endParaRPr lang="zh-CN" altLang="zh-CN" kern="100" spc="50" dirty="0">
              <a:solidFill>
                <a:srgbClr val="FF0000"/>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9303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a:latin typeface="+mn-lt"/>
                <a:ea typeface="宋体" pitchFamily="2" charset="-122"/>
                <a:cs typeface="Times New Roman" pitchFamily="18" charset="0"/>
              </a:rPr>
              <a:t>RDD</a:t>
            </a:r>
            <a:r>
              <a:rPr lang="zh-CN" altLang="en-US" b="1" dirty="0">
                <a:latin typeface="+mn-lt"/>
                <a:ea typeface="宋体" pitchFamily="2" charset="-122"/>
                <a:cs typeface="Times New Roman" pitchFamily="18" charset="0"/>
              </a:rPr>
              <a:t>是什么</a:t>
            </a:r>
          </a:p>
        </p:txBody>
      </p:sp>
      <p:graphicFrame>
        <p:nvGraphicFramePr>
          <p:cNvPr id="2" name="图示 1"/>
          <p:cNvGraphicFramePr/>
          <p:nvPr>
            <p:extLst/>
          </p:nvPr>
        </p:nvGraphicFramePr>
        <p:xfrm>
          <a:off x="539552" y="2409702"/>
          <a:ext cx="211189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395536" y="1209373"/>
            <a:ext cx="8424936" cy="1200329"/>
          </a:xfrm>
          <a:prstGeom prst="rect">
            <a:avLst/>
          </a:prstGeom>
          <a:noFill/>
        </p:spPr>
        <p:txBody>
          <a:bodyPr wrap="square" rtlCol="0">
            <a:spAutoFit/>
          </a:bodyPr>
          <a:lstStyle/>
          <a:p>
            <a:r>
              <a:rPr lang="en-US" altLang="zh-CN" sz="2400" dirty="0">
                <a:solidFill>
                  <a:srgbClr val="FF0000"/>
                </a:solidFill>
              </a:rPr>
              <a:t>RDD</a:t>
            </a:r>
            <a:r>
              <a:rPr lang="zh-CN" altLang="en-US" sz="2400" dirty="0">
                <a:solidFill>
                  <a:srgbClr val="FF0000"/>
                </a:solidFill>
              </a:rPr>
              <a:t>：弹性分布式数据集，</a:t>
            </a:r>
            <a:r>
              <a:rPr lang="en-US" altLang="zh-CN" sz="2400" dirty="0"/>
              <a:t>Spark</a:t>
            </a:r>
            <a:r>
              <a:rPr lang="zh-CN" altLang="en-US" sz="2400" dirty="0"/>
              <a:t>计算的基石，为用户屏蔽了底层对数据的复杂抽象和处理，为用户提供了一组方便的数据转换与求值方法。</a:t>
            </a:r>
            <a:endParaRPr lang="zh-CN" altLang="en-US" sz="2400" dirty="0">
              <a:solidFill>
                <a:srgbClr val="FF0000"/>
              </a:solidFill>
            </a:endParaRPr>
          </a:p>
        </p:txBody>
      </p:sp>
      <p:pic>
        <p:nvPicPr>
          <p:cNvPr id="6" name="Picture 12" descr="dd-partition"/>
          <p:cNvPicPr/>
          <p:nvPr/>
        </p:nvPicPr>
        <p:blipFill rotWithShape="1">
          <a:blip r:embed="rId7" cstate="print">
            <a:extLst>
              <a:ext uri="{28A0092B-C50C-407E-A947-70E740481C1C}">
                <a14:useLocalDpi xmlns:a14="http://schemas.microsoft.com/office/drawing/2010/main" val="0"/>
              </a:ext>
            </a:extLst>
          </a:blip>
          <a:srcRect l="3782" t="12473" r="3547" b="4367"/>
          <a:stretch/>
        </p:blipFill>
        <p:spPr bwMode="auto">
          <a:xfrm>
            <a:off x="2915816" y="2166128"/>
            <a:ext cx="3384376" cy="1440161"/>
          </a:xfrm>
          <a:prstGeom prst="rect">
            <a:avLst/>
          </a:prstGeom>
          <a:ln>
            <a:noFill/>
          </a:ln>
          <a:effectLst>
            <a:outerShdw blurRad="190500" algn="tl" rotWithShape="0">
              <a:srgbClr val="000000">
                <a:alpha val="70000"/>
              </a:srgbClr>
            </a:outerShdw>
          </a:effectLst>
        </p:spPr>
      </p:pic>
      <p:pic>
        <p:nvPicPr>
          <p:cNvPr id="7" name="Picture 11" descr="dd-readonly"/>
          <p:cNvPicPr/>
          <p:nvPr/>
        </p:nvPicPr>
        <p:blipFill rotWithShape="1">
          <a:blip r:embed="rId8" cstate="print">
            <a:extLst>
              <a:ext uri="{28A0092B-C50C-407E-A947-70E740481C1C}">
                <a14:useLocalDpi xmlns:a14="http://schemas.microsoft.com/office/drawing/2010/main" val="0"/>
              </a:ext>
            </a:extLst>
          </a:blip>
          <a:srcRect l="10638" r="8510"/>
          <a:stretch/>
        </p:blipFill>
        <p:spPr bwMode="auto">
          <a:xfrm>
            <a:off x="2699792" y="3777729"/>
            <a:ext cx="2736304" cy="2480310"/>
          </a:xfrm>
          <a:prstGeom prst="rect">
            <a:avLst/>
          </a:prstGeom>
          <a:ln>
            <a:noFill/>
          </a:ln>
          <a:effectLst>
            <a:outerShdw blurRad="190500" algn="tl" rotWithShape="0">
              <a:srgbClr val="000000">
                <a:alpha val="70000"/>
              </a:srgbClr>
            </a:outerShdw>
          </a:effectLst>
        </p:spPr>
      </p:pic>
      <p:pic>
        <p:nvPicPr>
          <p:cNvPr id="8" name="Picture 9" descr="dd-transforms-actions"/>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14737" y="3861048"/>
            <a:ext cx="3456384" cy="2193290"/>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10"/>
          <a:stretch>
            <a:fillRect/>
          </a:stretch>
        </p:blipFill>
        <p:spPr>
          <a:xfrm>
            <a:off x="4692760" y="2416284"/>
            <a:ext cx="4127712" cy="939848"/>
          </a:xfrm>
          <a:prstGeom prst="rect">
            <a:avLst/>
          </a:prstGeom>
        </p:spPr>
      </p:pic>
    </p:spTree>
    <p:extLst>
      <p:ext uri="{BB962C8B-B14F-4D97-AF65-F5344CB8AC3E}">
        <p14:creationId xmlns:p14="http://schemas.microsoft.com/office/powerpoint/2010/main" val="35102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835696" y="732866"/>
            <a:ext cx="5012610" cy="504056"/>
          </a:xfrm>
        </p:spPr>
        <p:txBody>
          <a:bodyPr>
            <a:normAutofit fontScale="90000"/>
          </a:bodyPr>
          <a:lstStyle/>
          <a:p>
            <a:r>
              <a:rPr lang="en-US" altLang="zh-CN" b="1" dirty="0" err="1">
                <a:latin typeface="+mn-lt"/>
                <a:ea typeface="宋体" pitchFamily="2" charset="-122"/>
                <a:cs typeface="Times New Roman" pitchFamily="18" charset="0"/>
              </a:rPr>
              <a:t>DataFrame</a:t>
            </a:r>
            <a:r>
              <a:rPr lang="zh-CN" altLang="en-US" b="1" dirty="0">
                <a:latin typeface="+mn-lt"/>
                <a:ea typeface="宋体" pitchFamily="2" charset="-122"/>
                <a:cs typeface="Times New Roman" pitchFamily="18" charset="0"/>
              </a:rPr>
              <a:t>是什么</a:t>
            </a:r>
          </a:p>
        </p:txBody>
      </p:sp>
      <p:pic>
        <p:nvPicPr>
          <p:cNvPr id="5" name="图片 4" descr="558274b76d85a_middle"/>
          <p:cNvPicPr/>
          <p:nvPr/>
        </p:nvPicPr>
        <p:blipFill>
          <a:blip r:embed="rId2">
            <a:extLst>
              <a:ext uri="{28A0092B-C50C-407E-A947-70E740481C1C}">
                <a14:useLocalDpi xmlns:a14="http://schemas.microsoft.com/office/drawing/2010/main" val="0"/>
              </a:ext>
            </a:extLst>
          </a:blip>
          <a:srcRect/>
          <a:stretch>
            <a:fillRect/>
          </a:stretch>
        </p:blipFill>
        <p:spPr bwMode="auto">
          <a:xfrm>
            <a:off x="3810035" y="1334059"/>
            <a:ext cx="4739373" cy="2501479"/>
          </a:xfrm>
          <a:prstGeom prst="rect">
            <a:avLst/>
          </a:prstGeom>
          <a:noFill/>
          <a:ln>
            <a:noFill/>
          </a:ln>
        </p:spPr>
      </p:pic>
      <p:sp>
        <p:nvSpPr>
          <p:cNvPr id="6" name="文本框 5"/>
          <p:cNvSpPr txBox="1"/>
          <p:nvPr/>
        </p:nvSpPr>
        <p:spPr>
          <a:xfrm>
            <a:off x="485546" y="1334059"/>
            <a:ext cx="2700300" cy="1077218"/>
          </a:xfrm>
          <a:prstGeom prst="rect">
            <a:avLst/>
          </a:prstGeom>
          <a:noFill/>
        </p:spPr>
        <p:txBody>
          <a:bodyPr wrap="square" rtlCol="0">
            <a:spAutoFit/>
          </a:bodyPr>
          <a:lstStyle/>
          <a:p>
            <a:r>
              <a:rPr lang="en-US" altLang="zh-CN" sz="3200" b="1" dirty="0">
                <a:solidFill>
                  <a:srgbClr val="FF0000"/>
                </a:solidFill>
              </a:rPr>
              <a:t>RDD + Schema</a:t>
            </a:r>
          </a:p>
          <a:p>
            <a:pPr algn="ctr"/>
            <a:r>
              <a:rPr lang="zh-CN" altLang="en-US" sz="3200" b="1" dirty="0">
                <a:solidFill>
                  <a:srgbClr val="FF0000"/>
                </a:solidFill>
              </a:rPr>
              <a:t>一张表</a:t>
            </a:r>
          </a:p>
        </p:txBody>
      </p:sp>
      <p:sp>
        <p:nvSpPr>
          <p:cNvPr id="7" name="矩形 6"/>
          <p:cNvSpPr/>
          <p:nvPr/>
        </p:nvSpPr>
        <p:spPr>
          <a:xfrm>
            <a:off x="250952" y="2461293"/>
            <a:ext cx="3312368" cy="605294"/>
          </a:xfrm>
          <a:prstGeom prst="rect">
            <a:avLst/>
          </a:prstGeom>
        </p:spPr>
        <p:txBody>
          <a:bodyPr wrap="square">
            <a:spAutoFit/>
          </a:bodyPr>
          <a:lstStyle/>
          <a:p>
            <a:pPr indent="330200">
              <a:lnSpc>
                <a:spcPts val="2000"/>
              </a:lnSpc>
              <a:spcBef>
                <a:spcPts val="100"/>
              </a:spcBef>
              <a:spcAft>
                <a:spcPts val="100"/>
              </a:spcAft>
            </a:pPr>
            <a:r>
              <a:rPr lang="en-US" altLang="zh-CN" kern="100" spc="50" dirty="0" err="1">
                <a:latin typeface="Times New Roman" panose="02020603050405020304" pitchFamily="18" charset="0"/>
                <a:ea typeface="宋体" panose="02010600030101010101" pitchFamily="2" charset="-122"/>
              </a:rPr>
              <a:t>DataFrame</a:t>
            </a:r>
            <a:r>
              <a:rPr lang="zh-CN" altLang="zh-CN" kern="100" spc="50" dirty="0">
                <a:latin typeface="Times New Roman" panose="02020603050405020304" pitchFamily="18" charset="0"/>
                <a:ea typeface="宋体" panose="02010600030101010101" pitchFamily="2" charset="-122"/>
              </a:rPr>
              <a:t>也是懒执行的</a:t>
            </a:r>
            <a:r>
              <a:rPr lang="zh-CN" altLang="en-US" kern="100" spc="50" dirty="0">
                <a:latin typeface="Times New Roman" panose="02020603050405020304" pitchFamily="18" charset="0"/>
                <a:ea typeface="宋体" panose="02010600030101010101" pitchFamily="2" charset="-122"/>
              </a:rPr>
              <a:t>、不可变的。</a:t>
            </a:r>
            <a:endParaRPr lang="zh-CN" altLang="zh-CN" kern="100" spc="50" dirty="0">
              <a:latin typeface="Times New Roman" panose="02020603050405020304" pitchFamily="18" charset="0"/>
              <a:ea typeface="宋体" panose="02010600030101010101" pitchFamily="2" charset="-122"/>
            </a:endParaRPr>
          </a:p>
        </p:txBody>
      </p:sp>
      <p:sp>
        <p:nvSpPr>
          <p:cNvPr id="8" name="矩形 7"/>
          <p:cNvSpPr/>
          <p:nvPr/>
        </p:nvSpPr>
        <p:spPr>
          <a:xfrm>
            <a:off x="739177" y="3776034"/>
            <a:ext cx="1872208" cy="369332"/>
          </a:xfrm>
          <a:prstGeom prst="rect">
            <a:avLst/>
          </a:prstGeom>
        </p:spPr>
        <p:txBody>
          <a:bodyPr wrap="square">
            <a:spAutoFit/>
          </a:bodyPr>
          <a:lstStyle/>
          <a:p>
            <a:r>
              <a:rPr lang="zh-CN"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定制化内存管理</a:t>
            </a:r>
            <a:endParaRPr lang="zh-CN" altLang="en-US" b="1" dirty="0">
              <a:solidFill>
                <a:srgbClr val="FF0000"/>
              </a:solidFill>
            </a:endParaRPr>
          </a:p>
        </p:txBody>
      </p:sp>
      <p:sp>
        <p:nvSpPr>
          <p:cNvPr id="9" name="矩形 8"/>
          <p:cNvSpPr/>
          <p:nvPr/>
        </p:nvSpPr>
        <p:spPr>
          <a:xfrm>
            <a:off x="5923753" y="3812368"/>
            <a:ext cx="1845377" cy="369332"/>
          </a:xfrm>
          <a:prstGeom prst="rect">
            <a:avLst/>
          </a:prstGeom>
        </p:spPr>
        <p:txBody>
          <a:bodyPr wrap="none">
            <a:spAutoFit/>
          </a:bodyPr>
          <a:lstStyle/>
          <a:p>
            <a:r>
              <a:rPr lang="zh-CN" altLang="zh-CN" b="1" i="1" kern="100" spc="5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优化的执行计划</a:t>
            </a:r>
            <a:endParaRPr lang="zh-CN" altLang="en-US" b="1" dirty="0">
              <a:solidFill>
                <a:srgbClr val="FF0000"/>
              </a:solidFill>
            </a:endParaRPr>
          </a:p>
        </p:txBody>
      </p:sp>
      <p:pic>
        <p:nvPicPr>
          <p:cNvPr id="10" name="Picture 3" descr="../../../../../../Desktop/TtUDm."/>
          <p:cNvPicPr/>
          <p:nvPr/>
        </p:nvPicPr>
        <p:blipFill>
          <a:blip r:embed="rId3">
            <a:extLst>
              <a:ext uri="{28A0092B-C50C-407E-A947-70E740481C1C}">
                <a14:useLocalDpi xmlns:a14="http://schemas.microsoft.com/office/drawing/2010/main" val="0"/>
              </a:ext>
            </a:extLst>
          </a:blip>
          <a:srcRect/>
          <a:stretch>
            <a:fillRect/>
          </a:stretch>
        </p:blipFill>
        <p:spPr bwMode="auto">
          <a:xfrm>
            <a:off x="369484" y="4372873"/>
            <a:ext cx="3999909" cy="1612720"/>
          </a:xfrm>
          <a:prstGeom prst="rect">
            <a:avLst/>
          </a:prstGeom>
          <a:noFill/>
          <a:ln>
            <a:noFill/>
          </a:ln>
        </p:spPr>
      </p:pic>
      <p:pic>
        <p:nvPicPr>
          <p:cNvPr id="11" name="Picture 320" descr="https://media.licdn.com/mpr/mpr/shrinknp_800_800/AAEAAQAAAAAAAAlOAAAAJGMxMjBjMmI0LTI4NDgtNGViNS04M2M2LWNjNWE4NjY5MjVmOQ.png"/>
          <p:cNvPicPr/>
          <p:nvPr/>
        </p:nvPicPr>
        <p:blipFill>
          <a:blip r:embed="rId4">
            <a:extLst>
              <a:ext uri="{28A0092B-C50C-407E-A947-70E740481C1C}">
                <a14:useLocalDpi xmlns:a14="http://schemas.microsoft.com/office/drawing/2010/main" val="0"/>
              </a:ext>
            </a:extLst>
          </a:blip>
          <a:srcRect/>
          <a:stretch>
            <a:fillRect/>
          </a:stretch>
        </p:blipFill>
        <p:spPr bwMode="auto">
          <a:xfrm>
            <a:off x="4427984" y="4653136"/>
            <a:ext cx="4552694" cy="1698643"/>
          </a:xfrm>
          <a:prstGeom prst="rect">
            <a:avLst/>
          </a:prstGeom>
          <a:noFill/>
          <a:ln>
            <a:noFill/>
          </a:ln>
        </p:spPr>
      </p:pic>
      <p:pic>
        <p:nvPicPr>
          <p:cNvPr id="12" name="Picture 321" descr="https://media.licdn.com/mpr/mpr/shrinknp_800_800/AAEAAQAAAAAAAAglAAAAJDJlOTM5YTZkLWQ1MjMtNDk1OS1iOWU5LTNlMGNmNmJmYjA3Zg.png"/>
          <p:cNvPicPr/>
          <p:nvPr/>
        </p:nvPicPr>
        <p:blipFill rotWithShape="1">
          <a:blip r:embed="rId5">
            <a:extLst>
              <a:ext uri="{28A0092B-C50C-407E-A947-70E740481C1C}">
                <a14:useLocalDpi xmlns:a14="http://schemas.microsoft.com/office/drawing/2010/main" val="0"/>
              </a:ext>
            </a:extLst>
          </a:blip>
          <a:srcRect l="6821" t="12572" r="8594" b="33641"/>
          <a:stretch/>
        </p:blipFill>
        <p:spPr bwMode="auto">
          <a:xfrm>
            <a:off x="4516182" y="4231685"/>
            <a:ext cx="4464496" cy="432049"/>
          </a:xfrm>
          <a:prstGeom prst="rect">
            <a:avLst/>
          </a:prstGeom>
          <a:noFill/>
          <a:ln>
            <a:noFill/>
          </a:ln>
        </p:spPr>
      </p:pic>
      <p:sp>
        <p:nvSpPr>
          <p:cNvPr id="14" name="矩形 13"/>
          <p:cNvSpPr/>
          <p:nvPr/>
        </p:nvSpPr>
        <p:spPr>
          <a:xfrm>
            <a:off x="849507" y="3036118"/>
            <a:ext cx="2056973"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性能上比</a:t>
            </a:r>
            <a:r>
              <a:rPr lang="en-US" altLang="zh-CN" dirty="0">
                <a:latin typeface="Times New Roman" panose="02020603050405020304" pitchFamily="18" charset="0"/>
                <a:ea typeface="宋体" panose="02010600030101010101" pitchFamily="2" charset="-122"/>
              </a:rPr>
              <a:t>RDD</a:t>
            </a:r>
            <a:r>
              <a:rPr lang="zh-CN" altLang="zh-CN" dirty="0">
                <a:latin typeface="Times New Roman" panose="02020603050405020304" pitchFamily="18" charset="0"/>
                <a:ea typeface="宋体" panose="02010600030101010101" pitchFamily="2" charset="-122"/>
                <a:cs typeface="Times New Roman" panose="02020603050405020304" pitchFamily="18" charset="0"/>
              </a:rPr>
              <a:t>要高</a:t>
            </a:r>
            <a:endParaRPr lang="zh-CN" altLang="en-US" dirty="0"/>
          </a:p>
        </p:txBody>
      </p:sp>
      <p:sp>
        <p:nvSpPr>
          <p:cNvPr id="15" name="矩形 14"/>
          <p:cNvSpPr/>
          <p:nvPr/>
        </p:nvSpPr>
        <p:spPr>
          <a:xfrm>
            <a:off x="539552" y="6236125"/>
            <a:ext cx="6710160" cy="369332"/>
          </a:xfrm>
          <a:prstGeom prst="rect">
            <a:avLst/>
          </a:prstGeom>
        </p:spPr>
        <p:txBody>
          <a:bodyPr wrap="square">
            <a:spAutoFit/>
          </a:bodyPr>
          <a:lstStyle/>
          <a:p>
            <a:r>
              <a:rPr lang="en-US" altLang="zh-CN" b="1" dirty="0" err="1">
                <a:solidFill>
                  <a:srgbClr val="FF0000"/>
                </a:solidFill>
                <a:latin typeface="Times New Roman" panose="02020603050405020304" pitchFamily="18" charset="0"/>
                <a:ea typeface="宋体" panose="02010600030101010101" pitchFamily="2" charset="-122"/>
              </a:rPr>
              <a:t>Dataframe</a:t>
            </a:r>
            <a:r>
              <a:rPr lang="zh-CN"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的劣势在于在编译期缺少类型安全检查</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，运行期检查</a:t>
            </a:r>
            <a:endParaRPr lang="zh-CN" altLang="en-US" b="1" dirty="0">
              <a:solidFill>
                <a:srgbClr val="FF0000"/>
              </a:solidFill>
            </a:endParaRPr>
          </a:p>
        </p:txBody>
      </p:sp>
    </p:spTree>
    <p:extLst>
      <p:ext uri="{BB962C8B-B14F-4D97-AF65-F5344CB8AC3E}">
        <p14:creationId xmlns:p14="http://schemas.microsoft.com/office/powerpoint/2010/main" val="428515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theme/theme1.xml><?xml version="1.0" encoding="utf-8"?>
<a:theme xmlns:a="http://schemas.openxmlformats.org/drawingml/2006/main" name="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C000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7126</TotalTime>
  <Words>1280</Words>
  <Application>Microsoft Office PowerPoint</Application>
  <PresentationFormat>全屏显示(4:3)</PresentationFormat>
  <Paragraphs>171</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 Unicode MS</vt:lpstr>
      <vt:lpstr>Helvetica Neue</vt:lpstr>
      <vt:lpstr>楷体</vt:lpstr>
      <vt:lpstr>宋体</vt:lpstr>
      <vt:lpstr>Microsoft YaHei</vt:lpstr>
      <vt:lpstr>Arial</vt:lpstr>
      <vt:lpstr>Arial</vt:lpstr>
      <vt:lpstr>Calibri</vt:lpstr>
      <vt:lpstr>Symbol</vt:lpstr>
      <vt:lpstr>Times New Roman</vt:lpstr>
      <vt:lpstr>Wingdings</vt:lpstr>
      <vt:lpstr>PPT模板</vt:lpstr>
      <vt:lpstr>Spark SQL 应用解析</vt:lpstr>
      <vt:lpstr>课程内容</vt:lpstr>
      <vt:lpstr>Spark SQL是什么？</vt:lpstr>
      <vt:lpstr>Spark SQL有什么特点？</vt:lpstr>
      <vt:lpstr>Spark SQL我们要学什么</vt:lpstr>
      <vt:lpstr>Spark SQL的数据抽象</vt:lpstr>
      <vt:lpstr>RDD、DataFrame、DataSet</vt:lpstr>
      <vt:lpstr>RDD是什么</vt:lpstr>
      <vt:lpstr>DataFrame是什么</vt:lpstr>
      <vt:lpstr>DataSet是什么</vt:lpstr>
      <vt:lpstr>RDD、DataFrame、DataSet</vt:lpstr>
      <vt:lpstr>Spark Sql牛刀小试</vt:lpstr>
      <vt:lpstr>SparkSession</vt:lpstr>
      <vt:lpstr>类型之间的转换总结</vt:lpstr>
      <vt:lpstr>DataFrame的创建</vt:lpstr>
      <vt:lpstr>RDD与DataFrame的操作</vt:lpstr>
      <vt:lpstr>DataSet的创建</vt:lpstr>
      <vt:lpstr>DataFrame的操作</vt:lpstr>
      <vt:lpstr>用户自定义函数</vt:lpstr>
      <vt:lpstr>Spark SQL的数据源</vt:lpstr>
      <vt:lpstr>数据仓库介绍</vt:lpstr>
      <vt:lpstr>数据库与数据仓库的区别</vt:lpstr>
      <vt:lpstr>数据仓库的特点</vt:lpstr>
      <vt:lpstr>数据仓库的发展阶段</vt:lpstr>
      <vt:lpstr>数据仓库的分层</vt:lpstr>
      <vt:lpstr>数据仓库的开发流程</vt:lpstr>
      <vt:lpstr>数据仓库的建模</vt:lpstr>
      <vt:lpstr>维度建模-主要概念</vt:lpstr>
      <vt:lpstr>维度建模-星形模型</vt:lpstr>
      <vt:lpstr>维度建模-雪花模型</vt:lpstr>
      <vt:lpstr>维度建模-星座模型</vt:lpstr>
      <vt:lpstr>维度建模-模型对比</vt:lpstr>
      <vt:lpstr>零售公司业务数据库（E-R）</vt:lpstr>
      <vt:lpstr>零售公司业务数据库</vt:lpstr>
      <vt:lpstr>零售公司业务数据库</vt:lpstr>
      <vt:lpstr>零售公司数据仓库模型</vt:lpstr>
      <vt:lpstr>数据仓库ETL</vt:lpstr>
      <vt:lpstr>数据仓库OLAP/BI工具</vt:lpstr>
      <vt:lpstr>PowerPoint 演示文稿</vt:lpstr>
    </vt:vector>
  </TitlesOfParts>
  <Company>WwW.YlmF.CoM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武玉飞</cp:lastModifiedBy>
  <cp:revision>667</cp:revision>
  <dcterms:created xsi:type="dcterms:W3CDTF">2012-08-05T14:09:30Z</dcterms:created>
  <dcterms:modified xsi:type="dcterms:W3CDTF">2018-03-31T07:53:56Z</dcterms:modified>
</cp:coreProperties>
</file>